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59D04-5BDA-481D-8483-324BE2F78683}" type="datetimeFigureOut">
              <a:rPr lang="en-IN" smtClean="0"/>
              <a:t>30-3-22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315A4-CA03-4D65-8D32-CC7FCA2605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4424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f66a08a22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f66a08a22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f66a08a22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f66a08a22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f66a08a22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1f66a08a22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f66a08a22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f66a08a22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f66a08a22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f66a08a22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f6d69ec2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1f6d69ec2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f6d69ec2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f6d69ec2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f6d69ec2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f6d69ec2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f6d69ec2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1f6d69ec2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f6d69ec2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f6d69ec2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f6d69ec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f6d69ec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f6d69ec2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1f6d69ec2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f6d69ec2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f6d69ec2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1f66a08a2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1f66a08a2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f66a08a2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1f66a08a2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f66a08a22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f66a08a22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691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2739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001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4432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3102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9583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66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093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8315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21800"/>
            <a:ext cx="11360800" cy="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276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26000" y="5640767"/>
            <a:ext cx="7998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984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2688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415600" y="521800"/>
            <a:ext cx="11360800" cy="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999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958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502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160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264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9723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07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0051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7152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jboss.org/hibernate/orm/5.4/javadocs/org/hibernate/dialect/Dialect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03D82CF-4A39-4A17-950B-4A480974E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4744"/>
            <a:ext cx="9144000" cy="1212010"/>
          </a:xfrm>
        </p:spPr>
        <p:txBody>
          <a:bodyPr>
            <a:normAutofit/>
          </a:bodyPr>
          <a:lstStyle/>
          <a:p>
            <a:pPr algn="ctr"/>
            <a:r>
              <a:rPr lang="en-IN" sz="5400" u="sng" dirty="0"/>
              <a:t>Mphasis</a:t>
            </a:r>
          </a:p>
          <a:p>
            <a:endParaRPr lang="en-IN" dirty="0">
              <a:latin typeface="Bahnschrift Light" panose="020B0502040204020203" pitchFamily="34" charset="0"/>
            </a:endParaRPr>
          </a:p>
          <a:p>
            <a:pPr algn="ctr"/>
            <a:endParaRPr lang="en-IN" sz="5400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26D8B3-3A97-4CF7-91ED-082F5E57134D}"/>
              </a:ext>
            </a:extLst>
          </p:cNvPr>
          <p:cNvSpPr txBox="1"/>
          <p:nvPr/>
        </p:nvSpPr>
        <p:spPr>
          <a:xfrm>
            <a:off x="3550024" y="1586754"/>
            <a:ext cx="5522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Project Name: Hospital Management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51E09-ECB4-41BA-AED2-E5CE5C21F2E6}"/>
              </a:ext>
            </a:extLst>
          </p:cNvPr>
          <p:cNvSpPr txBox="1"/>
          <p:nvPr/>
        </p:nvSpPr>
        <p:spPr>
          <a:xfrm>
            <a:off x="1235241" y="2389507"/>
            <a:ext cx="9705475" cy="353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GROUP NO: 3</a:t>
            </a:r>
          </a:p>
          <a:p>
            <a:r>
              <a:rPr lang="en-IN" dirty="0"/>
              <a:t>Group Members:</a:t>
            </a:r>
          </a:p>
          <a:p>
            <a:r>
              <a:rPr lang="en-IN" b="0" i="0" dirty="0">
                <a:effectLst/>
                <a:latin typeface="Calibri" panose="020F0502020204030204" pitchFamily="34" charset="0"/>
              </a:rPr>
              <a:t>2487055          </a:t>
            </a:r>
            <a:r>
              <a:rPr lang="en-IN" b="0" i="0" dirty="0" err="1">
                <a:effectLst/>
                <a:latin typeface="Calibri" panose="020F0502020204030204" pitchFamily="34" charset="0"/>
              </a:rPr>
              <a:t>Bhabna</a:t>
            </a:r>
            <a:r>
              <a:rPr lang="en-IN" b="0" i="0" dirty="0">
                <a:effectLst/>
                <a:latin typeface="Calibri" panose="020F0502020204030204" pitchFamily="34" charset="0"/>
              </a:rPr>
              <a:t> </a:t>
            </a:r>
            <a:r>
              <a:rPr lang="en-IN" b="0" i="0" dirty="0" err="1">
                <a:effectLst/>
                <a:latin typeface="Calibri" panose="020F0502020204030204" pitchFamily="34" charset="0"/>
              </a:rPr>
              <a:t>Bhabasmita</a:t>
            </a:r>
            <a:r>
              <a:rPr lang="en-IN" b="0" i="0" dirty="0">
                <a:effectLst/>
                <a:latin typeface="Calibri" panose="020F0502020204030204" pitchFamily="34" charset="0"/>
              </a:rPr>
              <a:t> Nayak</a:t>
            </a:r>
          </a:p>
          <a:p>
            <a:r>
              <a:rPr lang="en-IN" b="0" i="0" dirty="0">
                <a:effectLst/>
                <a:latin typeface="Calibri" panose="020F0502020204030204" pitchFamily="34" charset="0"/>
              </a:rPr>
              <a:t>2484536</a:t>
            </a:r>
            <a:r>
              <a:rPr lang="en-IN" dirty="0">
                <a:latin typeface="Calibri" panose="020F0502020204030204" pitchFamily="34" charset="0"/>
              </a:rPr>
              <a:t>          </a:t>
            </a:r>
            <a:r>
              <a:rPr lang="en-IN" b="0" i="0" dirty="0" err="1">
                <a:effectLst/>
                <a:latin typeface="Calibri" panose="020F0502020204030204" pitchFamily="34" charset="0"/>
              </a:rPr>
              <a:t>Bhagyashri</a:t>
            </a:r>
            <a:r>
              <a:rPr lang="en-IN" b="0" i="0" dirty="0">
                <a:effectLst/>
                <a:latin typeface="Calibri" panose="020F0502020204030204" pitchFamily="34" charset="0"/>
              </a:rPr>
              <a:t> </a:t>
            </a:r>
            <a:r>
              <a:rPr lang="en-IN" b="0" i="0" dirty="0" err="1">
                <a:effectLst/>
                <a:latin typeface="Calibri" panose="020F0502020204030204" pitchFamily="34" charset="0"/>
              </a:rPr>
              <a:t>Ravindrakumar</a:t>
            </a:r>
            <a:r>
              <a:rPr lang="en-IN" b="0" i="0" dirty="0">
                <a:effectLst/>
                <a:latin typeface="Calibri" panose="020F0502020204030204" pitchFamily="34" charset="0"/>
              </a:rPr>
              <a:t> </a:t>
            </a:r>
            <a:r>
              <a:rPr lang="en-IN" b="0" i="0" dirty="0" err="1">
                <a:effectLst/>
                <a:latin typeface="Calibri" panose="020F0502020204030204" pitchFamily="34" charset="0"/>
              </a:rPr>
              <a:t>Bagal</a:t>
            </a:r>
            <a:endParaRPr lang="en-IN" dirty="0">
              <a:latin typeface="Calibri" panose="020F0502020204030204" pitchFamily="34" charset="0"/>
            </a:endParaRPr>
          </a:p>
          <a:p>
            <a:r>
              <a:rPr lang="en-IN" b="0" i="0" dirty="0">
                <a:effectLst/>
                <a:latin typeface="Calibri" panose="020F0502020204030204" pitchFamily="34" charset="0"/>
              </a:rPr>
              <a:t>2485051          </a:t>
            </a:r>
            <a:r>
              <a:rPr lang="en-IN" b="0" i="0" dirty="0" err="1">
                <a:effectLst/>
                <a:latin typeface="Calibri" panose="020F0502020204030204" pitchFamily="34" charset="0"/>
              </a:rPr>
              <a:t>Birudala</a:t>
            </a:r>
            <a:r>
              <a:rPr lang="en-IN" b="0" i="0" dirty="0">
                <a:effectLst/>
                <a:latin typeface="Calibri" panose="020F0502020204030204" pitchFamily="34" charset="0"/>
              </a:rPr>
              <a:t> </a:t>
            </a:r>
            <a:r>
              <a:rPr lang="en-IN" b="0" i="0" dirty="0" err="1">
                <a:effectLst/>
                <a:latin typeface="Calibri" panose="020F0502020204030204" pitchFamily="34" charset="0"/>
              </a:rPr>
              <a:t>Aswini</a:t>
            </a:r>
            <a:endParaRPr lang="en-IN" b="0" i="0" dirty="0">
              <a:effectLst/>
              <a:latin typeface="Calibri" panose="020F0502020204030204" pitchFamily="34" charset="0"/>
            </a:endParaRPr>
          </a:p>
          <a:p>
            <a:r>
              <a:rPr lang="en-IN" b="0" i="0" dirty="0">
                <a:effectLst/>
                <a:latin typeface="Calibri" panose="020F0502020204030204" pitchFamily="34" charset="0"/>
              </a:rPr>
              <a:t>2484937</a:t>
            </a:r>
            <a:r>
              <a:rPr lang="en-IN" dirty="0">
                <a:latin typeface="Calibri" panose="020F0502020204030204" pitchFamily="34" charset="0"/>
              </a:rPr>
              <a:t>          </a:t>
            </a:r>
            <a:r>
              <a:rPr lang="en-IN" b="0" i="0" dirty="0" err="1">
                <a:effectLst/>
                <a:latin typeface="Calibri" panose="020F0502020204030204" pitchFamily="34" charset="0"/>
              </a:rPr>
              <a:t>Boddepalli</a:t>
            </a:r>
            <a:r>
              <a:rPr lang="en-IN" b="0" i="0" dirty="0">
                <a:effectLst/>
                <a:latin typeface="Calibri" panose="020F0502020204030204" pitchFamily="34" charset="0"/>
              </a:rPr>
              <a:t> </a:t>
            </a:r>
            <a:r>
              <a:rPr lang="en-IN" b="0" i="0" dirty="0" err="1">
                <a:effectLst/>
                <a:latin typeface="Calibri" panose="020F0502020204030204" pitchFamily="34" charset="0"/>
              </a:rPr>
              <a:t>Alekhya</a:t>
            </a:r>
            <a:endParaRPr lang="en-IN" dirty="0">
              <a:latin typeface="Calibri" panose="020F0502020204030204" pitchFamily="34" charset="0"/>
            </a:endParaRPr>
          </a:p>
          <a:p>
            <a:r>
              <a:rPr lang="en-IN" b="0" i="0" dirty="0">
                <a:effectLst/>
                <a:latin typeface="Calibri" panose="020F0502020204030204" pitchFamily="34" charset="0"/>
              </a:rPr>
              <a:t>2481325          Bulla Chandra Mukesh</a:t>
            </a:r>
          </a:p>
          <a:p>
            <a:r>
              <a:rPr lang="en-IN" b="0" i="0" dirty="0">
                <a:effectLst/>
                <a:latin typeface="Calibri" panose="020F0502020204030204" pitchFamily="34" charset="0"/>
              </a:rPr>
              <a:t>2486960</a:t>
            </a:r>
            <a:r>
              <a:rPr lang="en-IN" dirty="0">
                <a:latin typeface="Calibri" panose="020F0502020204030204" pitchFamily="34" charset="0"/>
              </a:rPr>
              <a:t>          </a:t>
            </a:r>
            <a:r>
              <a:rPr lang="en-IN" b="0" i="0" dirty="0">
                <a:effectLst/>
                <a:latin typeface="Calibri" panose="020F0502020204030204" pitchFamily="34" charset="0"/>
              </a:rPr>
              <a:t>C Sadhana</a:t>
            </a:r>
            <a:endParaRPr lang="en-IN" dirty="0">
              <a:latin typeface="Calibri" panose="020F0502020204030204" pitchFamily="34" charset="0"/>
            </a:endParaRPr>
          </a:p>
          <a:p>
            <a:r>
              <a:rPr lang="en-IN" b="0" i="0" dirty="0">
                <a:effectLst/>
                <a:latin typeface="Calibri" panose="020F0502020204030204" pitchFamily="34" charset="0"/>
              </a:rPr>
              <a:t>2487666          </a:t>
            </a:r>
            <a:r>
              <a:rPr lang="en-IN" b="0" i="0" dirty="0" err="1">
                <a:effectLst/>
                <a:latin typeface="Calibri" panose="020F0502020204030204" pitchFamily="34" charset="0"/>
              </a:rPr>
              <a:t>Chukkaluru</a:t>
            </a:r>
            <a:r>
              <a:rPr lang="en-IN" b="0" i="0" dirty="0">
                <a:effectLst/>
                <a:latin typeface="Calibri" panose="020F0502020204030204" pitchFamily="34" charset="0"/>
              </a:rPr>
              <a:t> Pavithra</a:t>
            </a:r>
          </a:p>
          <a:p>
            <a:r>
              <a:rPr lang="en-IN" b="0" i="0" dirty="0">
                <a:effectLst/>
                <a:latin typeface="Calibri" panose="020F0502020204030204" pitchFamily="34" charset="0"/>
              </a:rPr>
              <a:t>2483854</a:t>
            </a:r>
            <a:r>
              <a:rPr lang="en-IN" dirty="0">
                <a:latin typeface="Calibri" panose="020F0502020204030204" pitchFamily="34" charset="0"/>
              </a:rPr>
              <a:t>          </a:t>
            </a:r>
            <a:r>
              <a:rPr lang="en-IN" b="0" i="0" dirty="0" err="1">
                <a:effectLst/>
                <a:latin typeface="Calibri" panose="020F0502020204030204" pitchFamily="34" charset="0"/>
              </a:rPr>
              <a:t>Devadharshini</a:t>
            </a:r>
            <a:r>
              <a:rPr lang="en-IN" b="0" i="0" dirty="0">
                <a:effectLst/>
                <a:latin typeface="Calibri" panose="020F0502020204030204" pitchFamily="34" charset="0"/>
              </a:rPr>
              <a:t> X</a:t>
            </a:r>
            <a:endParaRPr lang="en-IN" dirty="0">
              <a:latin typeface="Calibri" panose="020F0502020204030204" pitchFamily="34" charset="0"/>
            </a:endParaRPr>
          </a:p>
          <a:p>
            <a:r>
              <a:rPr lang="en-IN" b="0" i="0" dirty="0">
                <a:effectLst/>
                <a:latin typeface="Calibri" panose="020F0502020204030204" pitchFamily="34" charset="0"/>
              </a:rPr>
              <a:t>2484902          </a:t>
            </a:r>
            <a:r>
              <a:rPr lang="en-IN" b="0" i="0" dirty="0" err="1">
                <a:effectLst/>
                <a:latin typeface="Calibri" panose="020F0502020204030204" pitchFamily="34" charset="0"/>
              </a:rPr>
              <a:t>Dhivya</a:t>
            </a:r>
            <a:r>
              <a:rPr lang="en-IN" b="0" i="0" dirty="0">
                <a:effectLst/>
                <a:latin typeface="Calibri" panose="020F0502020204030204" pitchFamily="34" charset="0"/>
              </a:rPr>
              <a:t> </a:t>
            </a:r>
            <a:r>
              <a:rPr lang="en-IN" b="0" i="0" dirty="0" err="1">
                <a:effectLst/>
                <a:latin typeface="Calibri" panose="020F0502020204030204" pitchFamily="34" charset="0"/>
              </a:rPr>
              <a:t>Jagadeesaan</a:t>
            </a:r>
            <a:endParaRPr lang="en-IN" b="0" i="0" dirty="0">
              <a:effectLst/>
              <a:latin typeface="Calibri" panose="020F0502020204030204" pitchFamily="34" charset="0"/>
            </a:endParaRPr>
          </a:p>
          <a:p>
            <a:r>
              <a:rPr lang="en-IN" dirty="0">
                <a:latin typeface="Calibri" panose="020F0502020204030204" pitchFamily="34" charset="0"/>
              </a:rPr>
              <a:t>2483821          Dinesh Kumar Mandal (Group Leader)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4625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1950000" y="5640767"/>
            <a:ext cx="7998400" cy="79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 algn="ctr"/>
            <a:r>
              <a:rPr lang="en-GB"/>
              <a:t>Registration Page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l="36273" t="15614" r="36674" b="31095"/>
          <a:stretch/>
        </p:blipFill>
        <p:spPr>
          <a:xfrm>
            <a:off x="673633" y="503467"/>
            <a:ext cx="4412736" cy="488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l="35472" t="16119" r="35148" b="50567"/>
          <a:stretch/>
        </p:blipFill>
        <p:spPr>
          <a:xfrm>
            <a:off x="5586734" y="1265467"/>
            <a:ext cx="6101799" cy="3891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1950000" y="5640767"/>
            <a:ext cx="7998400" cy="79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 algn="ctr"/>
            <a:r>
              <a:rPr lang="en-GB"/>
              <a:t>Form Validation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l="35687" t="16136" r="35943" b="28751"/>
          <a:stretch/>
        </p:blipFill>
        <p:spPr>
          <a:xfrm>
            <a:off x="3463467" y="600633"/>
            <a:ext cx="4718067" cy="5155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1950000" y="5640767"/>
            <a:ext cx="7998400" cy="79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 algn="ctr"/>
            <a:r>
              <a:rPr lang="en-GB"/>
              <a:t>Login Page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l="9372" t="21215" r="59987" b="21847"/>
          <a:stretch/>
        </p:blipFill>
        <p:spPr>
          <a:xfrm>
            <a:off x="871767" y="1157033"/>
            <a:ext cx="4126432" cy="431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4">
            <a:alphaModFix/>
          </a:blip>
          <a:srcRect l="11998" t="7087" r="34247" b="24498"/>
          <a:stretch/>
        </p:blipFill>
        <p:spPr>
          <a:xfrm>
            <a:off x="5619768" y="1251867"/>
            <a:ext cx="5796633" cy="4149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1950000" y="5640767"/>
            <a:ext cx="7998400" cy="79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 algn="ctr"/>
            <a:r>
              <a:rPr lang="en-GB"/>
              <a:t>Flow for User Registration and User Login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1185" y="203201"/>
            <a:ext cx="7503849" cy="5437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1950000" y="5640767"/>
            <a:ext cx="7998400" cy="79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 algn="ctr"/>
            <a:r>
              <a:rPr lang="en-GB"/>
              <a:t>Component diagram with Router &amp; HttpInterceptor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03200"/>
            <a:ext cx="11519432" cy="5375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-GB" sz="2133"/>
              <a:t>Setup App Module</a:t>
            </a:r>
            <a:endParaRPr sz="2133"/>
          </a:p>
          <a:p>
            <a:pPr indent="0">
              <a:spcBef>
                <a:spcPts val="1600"/>
              </a:spcBef>
              <a:buNone/>
            </a:pPr>
            <a:endParaRPr sz="2133"/>
          </a:p>
          <a:p>
            <a:pPr indent="-440256">
              <a:spcBef>
                <a:spcPts val="1600"/>
              </a:spcBef>
              <a:buSzPts val="1600"/>
            </a:pPr>
            <a:r>
              <a:rPr lang="en-GB" sz="2133"/>
              <a:t>Create Services</a:t>
            </a:r>
            <a:endParaRPr sz="2133"/>
          </a:p>
          <a:p>
            <a:pPr lvl="1"/>
            <a:r>
              <a:rPr lang="en-GB" sz="1867"/>
              <a:t>Authentication Service</a:t>
            </a:r>
            <a:endParaRPr sz="1867"/>
          </a:p>
          <a:p>
            <a:pPr lvl="1"/>
            <a:r>
              <a:rPr lang="en-GB" sz="1867"/>
              <a:t>Token Storage Service</a:t>
            </a:r>
            <a:endParaRPr sz="1867"/>
          </a:p>
          <a:p>
            <a:pPr lvl="1"/>
            <a:r>
              <a:rPr lang="en-GB" sz="1867"/>
              <a:t>Data Service</a:t>
            </a:r>
            <a:endParaRPr sz="1867"/>
          </a:p>
          <a:p>
            <a:pPr marL="1219170" indent="0">
              <a:spcBef>
                <a:spcPts val="1600"/>
              </a:spcBef>
              <a:buNone/>
            </a:pPr>
            <a:endParaRPr/>
          </a:p>
          <a:p>
            <a:pPr indent="-440256">
              <a:spcBef>
                <a:spcPts val="1600"/>
              </a:spcBef>
              <a:buSzPts val="1600"/>
            </a:pPr>
            <a:r>
              <a:rPr lang="en-GB" sz="2133"/>
              <a:t>Http Interceptor</a:t>
            </a:r>
            <a:endParaRPr sz="2133"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415600" y="52180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Implementation</a:t>
            </a: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4294967295"/>
          </p:nvPr>
        </p:nvSpPr>
        <p:spPr>
          <a:xfrm>
            <a:off x="5919100" y="1536633"/>
            <a:ext cx="5857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609585" indent="-440256">
              <a:spcBef>
                <a:spcPts val="0"/>
              </a:spcBef>
              <a:buSzPts val="1600"/>
              <a:buChar char="●"/>
            </a:pPr>
            <a:r>
              <a:rPr lang="en-GB" sz="2133"/>
              <a:t>Create components for Authentication</a:t>
            </a:r>
            <a:endParaRPr sz="2133"/>
          </a:p>
          <a:p>
            <a:pPr marL="1219170" lvl="1" indent="-423323">
              <a:spcBef>
                <a:spcPts val="0"/>
              </a:spcBef>
              <a:buSzPts val="1400"/>
              <a:buChar char="○"/>
            </a:pPr>
            <a:r>
              <a:rPr lang="en-GB" sz="1867"/>
              <a:t>Register Component</a:t>
            </a:r>
            <a:endParaRPr sz="1867"/>
          </a:p>
          <a:p>
            <a:pPr marL="1219170" lvl="1" indent="-423323">
              <a:spcBef>
                <a:spcPts val="0"/>
              </a:spcBef>
              <a:buSzPts val="1400"/>
              <a:buChar char="○"/>
            </a:pPr>
            <a:r>
              <a:rPr lang="en-GB" sz="1867"/>
              <a:t>Login Component</a:t>
            </a:r>
            <a:endParaRPr/>
          </a:p>
          <a:p>
            <a:pPr marL="1219170" indent="0">
              <a:spcBef>
                <a:spcPts val="1600"/>
              </a:spcBef>
              <a:buNone/>
            </a:pPr>
            <a:endParaRPr/>
          </a:p>
          <a:p>
            <a:pPr marL="609585" indent="-440256">
              <a:spcBef>
                <a:spcPts val="1600"/>
              </a:spcBef>
              <a:buSzPts val="1600"/>
              <a:buChar char="●"/>
            </a:pPr>
            <a:r>
              <a:rPr lang="en-GB" sz="2133"/>
              <a:t>App Routing Module</a:t>
            </a:r>
            <a:endParaRPr sz="2133"/>
          </a:p>
          <a:p>
            <a:pPr marL="609585" indent="0">
              <a:spcBef>
                <a:spcPts val="1600"/>
              </a:spcBef>
              <a:buNone/>
            </a:pPr>
            <a:endParaRPr sz="2133"/>
          </a:p>
          <a:p>
            <a:pPr marL="609585" indent="-440256">
              <a:spcBef>
                <a:spcPts val="1600"/>
              </a:spcBef>
              <a:buSzPts val="1600"/>
              <a:buChar char="●"/>
            </a:pPr>
            <a:r>
              <a:rPr lang="en-GB" sz="2133"/>
              <a:t>App Component</a:t>
            </a:r>
            <a:endParaRPr sz="2133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9096" y="354106"/>
            <a:ext cx="8825658" cy="3329581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solidFill>
                  <a:schemeClr val="tx1"/>
                </a:solidFill>
              </a:rPr>
              <a:t>Admin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 As a Admin</a:t>
            </a:r>
          </a:p>
        </p:txBody>
      </p:sp>
      <p:pic>
        <p:nvPicPr>
          <p:cNvPr id="6" name="Content Placeholder 5" descr="Screenshot (1848).png"/>
          <p:cNvPicPr>
            <a:picLocks noGrp="1" noChangeAspect="1"/>
          </p:cNvPicPr>
          <p:nvPr>
            <p:ph idx="1"/>
          </p:nvPr>
        </p:nvPicPr>
        <p:blipFill>
          <a:blip r:embed="rId2"/>
          <a:srcRect b="6284"/>
          <a:stretch>
            <a:fillRect/>
          </a:stretch>
        </p:blipFill>
        <p:spPr>
          <a:xfrm>
            <a:off x="2095472" y="1428736"/>
            <a:ext cx="8046156" cy="4429156"/>
          </a:xfrm>
        </p:spPr>
      </p:pic>
      <p:pic>
        <p:nvPicPr>
          <p:cNvPr id="7" name="Picture 6" descr="Screenshot (1848).png"/>
          <p:cNvPicPr>
            <a:picLocks noChangeAspect="1"/>
          </p:cNvPicPr>
          <p:nvPr/>
        </p:nvPicPr>
        <p:blipFill>
          <a:blip r:embed="rId2"/>
          <a:srcRect l="35937" t="8333" r="35156" b="77778"/>
          <a:stretch>
            <a:fillRect/>
          </a:stretch>
        </p:blipFill>
        <p:spPr>
          <a:xfrm>
            <a:off x="4310050" y="4214818"/>
            <a:ext cx="5357818" cy="21431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Down Arrow 9"/>
          <p:cNvSpPr/>
          <p:nvPr/>
        </p:nvSpPr>
        <p:spPr>
          <a:xfrm>
            <a:off x="6453190" y="2500306"/>
            <a:ext cx="428628" cy="164307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en-IN" b="1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 of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user0_.password as password2_12_, user0_.username as username3_12_ from users user0_ where user0_.username=?</a:t>
            </a:r>
          </a:p>
        </p:txBody>
      </p:sp>
      <p:pic>
        <p:nvPicPr>
          <p:cNvPr id="4" name="Picture 3" descr="Screenshot (489).png"/>
          <p:cNvPicPr>
            <a:picLocks noChangeAspect="1"/>
          </p:cNvPicPr>
          <p:nvPr/>
        </p:nvPicPr>
        <p:blipFill>
          <a:blip r:embed="rId2"/>
          <a:srcRect t="33333" b="29167"/>
          <a:stretch>
            <a:fillRect/>
          </a:stretch>
        </p:blipFill>
        <p:spPr>
          <a:xfrm>
            <a:off x="1103312" y="1219200"/>
            <a:ext cx="10238456" cy="313849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</a:t>
            </a:r>
          </a:p>
        </p:txBody>
      </p:sp>
      <p:pic>
        <p:nvPicPr>
          <p:cNvPr id="7" name="Content Placeholder 6" descr="Screenshot (49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600201"/>
            <a:ext cx="8046156" cy="4525963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4128333" y="2169600"/>
            <a:ext cx="3935200" cy="211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-GB"/>
              <a:t>Login </a:t>
            </a:r>
            <a:endParaRPr/>
          </a:p>
          <a:p>
            <a:pPr algn="ctr">
              <a:spcBef>
                <a:spcPts val="0"/>
              </a:spcBef>
            </a:pPr>
            <a:r>
              <a:rPr lang="en-GB"/>
              <a:t>&amp; </a:t>
            </a:r>
            <a:endParaRPr/>
          </a:p>
          <a:p>
            <a:pPr algn="ctr">
              <a:spcBef>
                <a:spcPts val="0"/>
              </a:spcBef>
            </a:pPr>
            <a:r>
              <a:rPr lang="en-GB"/>
              <a:t>Registration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4128333" y="4837170"/>
            <a:ext cx="3935200" cy="93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GB" dirty="0"/>
              <a:t>Backend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</a:t>
            </a:r>
          </a:p>
        </p:txBody>
      </p:sp>
      <p:pic>
        <p:nvPicPr>
          <p:cNvPr id="4" name="Content Placeholder 3" descr="Screenshot (493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600201"/>
            <a:ext cx="8046156" cy="4525963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Set up the Spring Boot Project</a:t>
            </a:r>
          </a:p>
          <a:p>
            <a:r>
              <a:rPr lang="en-IN" dirty="0"/>
              <a:t>Configure database ,JPA, and Application Properties.</a:t>
            </a:r>
          </a:p>
          <a:p>
            <a:r>
              <a:rPr lang="en-IN" dirty="0"/>
              <a:t>Create </a:t>
            </a:r>
            <a:r>
              <a:rPr lang="en-IN" dirty="0" err="1"/>
              <a:t>Erole</a:t>
            </a:r>
            <a:r>
              <a:rPr lang="en-IN" dirty="0"/>
              <a:t> and User model.</a:t>
            </a:r>
          </a:p>
          <a:p>
            <a:r>
              <a:rPr lang="en-IN" dirty="0"/>
              <a:t>Create user and role repository.</a:t>
            </a:r>
          </a:p>
          <a:p>
            <a:r>
              <a:rPr lang="en-IN" dirty="0"/>
              <a:t>Successfully login as admin.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2ECAF6-25CB-4A0B-8176-617E0D564638}"/>
              </a:ext>
            </a:extLst>
          </p:cNvPr>
          <p:cNvSpPr txBox="1"/>
          <p:nvPr/>
        </p:nvSpPr>
        <p:spPr>
          <a:xfrm>
            <a:off x="1026695" y="2547826"/>
            <a:ext cx="109246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alibri" pitchFamily="34" charset="0"/>
                <a:cs typeface="Calibri" pitchFamily="34" charset="0"/>
                <a:hlinkClick r:id="rId2"/>
              </a:rPr>
              <a:t>Dialect</a:t>
            </a:r>
            <a:r>
              <a:rPr kumimoji="0" lang="en-US" sz="200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 is a class and a bridge between Java JDBC types and SQL types, which contains mapping between java language data type and database datatype. Dialect allows Hibernate to generate SQL optimized for a particular relational database. Hibernate generates queries for the specific database based on the Dialect class. </a:t>
            </a:r>
          </a:p>
        </p:txBody>
      </p:sp>
    </p:spTree>
    <p:extLst>
      <p:ext uri="{BB962C8B-B14F-4D97-AF65-F5344CB8AC3E}">
        <p14:creationId xmlns:p14="http://schemas.microsoft.com/office/powerpoint/2010/main" val="1917781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E6EEF7-CE6F-45EC-897C-4842112DAAE5}"/>
              </a:ext>
            </a:extLst>
          </p:cNvPr>
          <p:cNvSpPr txBox="1"/>
          <p:nvPr/>
        </p:nvSpPr>
        <p:spPr>
          <a:xfrm>
            <a:off x="745958" y="1336101"/>
            <a:ext cx="1070008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IN" sz="2400" u="sng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Hibernate </a:t>
            </a:r>
            <a:r>
              <a:rPr lang="en-IN" sz="2400" u="sng" dirty="0" err="1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ddl</a:t>
            </a:r>
            <a:r>
              <a:rPr lang="en-IN" sz="2400" u="sng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 auto (Create, create-drop, validate, update):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IN" sz="2400" dirty="0">
                <a:latin typeface="Calibri" pitchFamily="34" charset="0"/>
                <a:cs typeface="Calibri" pitchFamily="34" charset="0"/>
              </a:rPr>
              <a:t>hibernate.hbm2ddl.auto Automatically validates or exports schema DDL to the database when the </a:t>
            </a:r>
            <a:r>
              <a:rPr lang="en-IN" sz="2400" dirty="0" err="1">
                <a:latin typeface="Calibri" pitchFamily="34" charset="0"/>
                <a:cs typeface="Calibri" pitchFamily="34" charset="0"/>
              </a:rPr>
              <a:t>SessionFactory</a:t>
            </a:r>
            <a:r>
              <a:rPr lang="en-IN" sz="2400" dirty="0">
                <a:latin typeface="Calibri" pitchFamily="34" charset="0"/>
                <a:cs typeface="Calibri" pitchFamily="34" charset="0"/>
              </a:rPr>
              <a:t> is created. With create-drop, the database schema will be dropped when the </a:t>
            </a:r>
            <a:r>
              <a:rPr lang="en-IN" sz="2400" dirty="0" err="1">
                <a:latin typeface="Calibri" pitchFamily="34" charset="0"/>
                <a:cs typeface="Calibri" pitchFamily="34" charset="0"/>
              </a:rPr>
              <a:t>SessionFactory</a:t>
            </a:r>
            <a:r>
              <a:rPr lang="en-IN" sz="2400" dirty="0">
                <a:latin typeface="Calibri" pitchFamily="34" charset="0"/>
                <a:cs typeface="Calibri" pitchFamily="34" charset="0"/>
              </a:rPr>
              <a:t> is closed explicitly. You can set </a:t>
            </a:r>
            <a:r>
              <a:rPr lang="en-IN" sz="2400" dirty="0" err="1">
                <a:latin typeface="Calibri" pitchFamily="34" charset="0"/>
                <a:cs typeface="Calibri" pitchFamily="34" charset="0"/>
              </a:rPr>
              <a:t>spring.jpa.hibernate.ddl</a:t>
            </a:r>
            <a:r>
              <a:rPr lang="en-IN" sz="2400" dirty="0">
                <a:latin typeface="Calibri" pitchFamily="34" charset="0"/>
                <a:cs typeface="Calibri" pitchFamily="34" charset="0"/>
              </a:rPr>
              <a:t>-auto explicitly and the standard Hibernate property values are none, validate, update, create-drop. Spring Boot chooses a default value for you based on whether it thinks your database is embedded (default create-drop) or not (default none).</a:t>
            </a:r>
            <a:endParaRPr kumimoji="0" lang="en-US" sz="2400" i="0" u="none" strike="noStrike" cap="none" normalizeH="0" baseline="0" dirty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864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D9EAB75-2A1D-4AB2-87EA-274F48751B50}"/>
              </a:ext>
            </a:extLst>
          </p:cNvPr>
          <p:cNvSpPr/>
          <p:nvPr/>
        </p:nvSpPr>
        <p:spPr>
          <a:xfrm>
            <a:off x="2447364" y="927847"/>
            <a:ext cx="7691718" cy="447787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6DD63C-53F0-4105-B10A-53DC655338FB}"/>
              </a:ext>
            </a:extLst>
          </p:cNvPr>
          <p:cNvSpPr txBox="1"/>
          <p:nvPr/>
        </p:nvSpPr>
        <p:spPr>
          <a:xfrm>
            <a:off x="3240741" y="2111188"/>
            <a:ext cx="6104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</a:rPr>
              <a:t>ADMIN ACTIVITIES PRESENTATION </a:t>
            </a:r>
            <a:endParaRPr lang="en-IN" sz="4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505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695AE7B-99AB-4C84-B81A-6FAC3C999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6" y="2057399"/>
            <a:ext cx="6080131" cy="3832411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E9A09FFC-E003-4745-9473-B82EC3F48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565" y="2057398"/>
            <a:ext cx="5714999" cy="3832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D5E632-843F-4E1A-8ACA-90AB60DD8E20}"/>
              </a:ext>
            </a:extLst>
          </p:cNvPr>
          <p:cNvSpPr txBox="1"/>
          <p:nvPr/>
        </p:nvSpPr>
        <p:spPr>
          <a:xfrm>
            <a:off x="1151783" y="497541"/>
            <a:ext cx="9856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ADMIN LOGIN and ADMIN PANEL</a:t>
            </a:r>
            <a:endParaRPr lang="en-IN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991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BEA845-BFBE-4BF0-88A1-F84C93058A42}"/>
              </a:ext>
            </a:extLst>
          </p:cNvPr>
          <p:cNvCxnSpPr>
            <a:cxnSpLocks/>
          </p:cNvCxnSpPr>
          <p:nvPr/>
        </p:nvCxnSpPr>
        <p:spPr>
          <a:xfrm>
            <a:off x="2494626" y="472736"/>
            <a:ext cx="0" cy="5794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6DD757-322D-454E-8084-785CC75F847D}"/>
              </a:ext>
            </a:extLst>
          </p:cNvPr>
          <p:cNvCxnSpPr>
            <a:cxnSpLocks/>
          </p:cNvCxnSpPr>
          <p:nvPr/>
        </p:nvCxnSpPr>
        <p:spPr>
          <a:xfrm>
            <a:off x="8603942" y="472736"/>
            <a:ext cx="0" cy="5972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7457957-3BD1-4B39-A6C7-8500F5836801}"/>
              </a:ext>
            </a:extLst>
          </p:cNvPr>
          <p:cNvSpPr/>
          <p:nvPr/>
        </p:nvSpPr>
        <p:spPr>
          <a:xfrm>
            <a:off x="1173337" y="472736"/>
            <a:ext cx="1420427" cy="43278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163F9E4-2A57-4EAE-9CB8-DD872B7665D5}"/>
              </a:ext>
            </a:extLst>
          </p:cNvPr>
          <p:cNvSpPr/>
          <p:nvPr/>
        </p:nvSpPr>
        <p:spPr>
          <a:xfrm>
            <a:off x="8531441" y="443228"/>
            <a:ext cx="1420427" cy="43278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3510AD-1F75-4E39-8B65-89B3E232AE6C}"/>
              </a:ext>
            </a:extLst>
          </p:cNvPr>
          <p:cNvSpPr txBox="1"/>
          <p:nvPr/>
        </p:nvSpPr>
        <p:spPr>
          <a:xfrm>
            <a:off x="1420433" y="504463"/>
            <a:ext cx="282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Client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EE2ADF-CDB0-45D3-9FC2-156A888192BE}"/>
              </a:ext>
            </a:extLst>
          </p:cNvPr>
          <p:cNvSpPr txBox="1"/>
          <p:nvPr/>
        </p:nvSpPr>
        <p:spPr>
          <a:xfrm>
            <a:off x="8842160" y="444539"/>
            <a:ext cx="110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Server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0965AFC-8511-4CA7-B5A2-1FC2220A9611}"/>
              </a:ext>
            </a:extLst>
          </p:cNvPr>
          <p:cNvSpPr/>
          <p:nvPr/>
        </p:nvSpPr>
        <p:spPr>
          <a:xfrm>
            <a:off x="2494625" y="1225118"/>
            <a:ext cx="6181818" cy="2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D2504751-0695-46C0-9CA8-6A1DC500313C}"/>
              </a:ext>
            </a:extLst>
          </p:cNvPr>
          <p:cNvSpPr/>
          <p:nvPr/>
        </p:nvSpPr>
        <p:spPr>
          <a:xfrm>
            <a:off x="2494625" y="1819922"/>
            <a:ext cx="6109316" cy="2130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60A65C-56F9-4986-AA47-0081B4820802}"/>
              </a:ext>
            </a:extLst>
          </p:cNvPr>
          <p:cNvSpPr/>
          <p:nvPr/>
        </p:nvSpPr>
        <p:spPr>
          <a:xfrm>
            <a:off x="2859358" y="873795"/>
            <a:ext cx="390615" cy="34910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5027A6-FAFA-4445-8A80-3D526E2AF05F}"/>
              </a:ext>
            </a:extLst>
          </p:cNvPr>
          <p:cNvSpPr txBox="1"/>
          <p:nvPr/>
        </p:nvSpPr>
        <p:spPr>
          <a:xfrm>
            <a:off x="2915481" y="883097"/>
            <a:ext cx="71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F479AC-73E4-4E1A-B7AD-45E1348DE70D}"/>
              </a:ext>
            </a:extLst>
          </p:cNvPr>
          <p:cNvSpPr txBox="1"/>
          <p:nvPr/>
        </p:nvSpPr>
        <p:spPr>
          <a:xfrm>
            <a:off x="3239589" y="753860"/>
            <a:ext cx="53539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IN" sz="1600" dirty="0" err="1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api</a:t>
            </a:r>
            <a:r>
              <a:rPr lang="en-IN" sz="16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/doctor</a:t>
            </a:r>
            <a:endParaRPr lang="en-IN" sz="2400" dirty="0">
              <a:latin typeface="+mj-lt"/>
              <a:cs typeface="Times New Roman" panose="02020603050405020304" pitchFamily="18" charset="0"/>
            </a:endParaRPr>
          </a:p>
          <a:p>
            <a:r>
              <a:rPr lang="en-IN" sz="1200" dirty="0">
                <a:cs typeface="Times New Roman" panose="02020603050405020304" pitchFamily="18" charset="0"/>
              </a:rPr>
              <a:t>{doctorId,doctorName,doctorAddress,doctorPhoneNO,department,specialization}</a:t>
            </a:r>
          </a:p>
        </p:txBody>
      </p:sp>
      <p:sp>
        <p:nvSpPr>
          <p:cNvPr id="23" name="Arrow: Curved Left 22">
            <a:extLst>
              <a:ext uri="{FF2B5EF4-FFF2-40B4-BE49-F238E27FC236}">
                <a16:creationId xmlns:a16="http://schemas.microsoft.com/office/drawing/2014/main" id="{C2773787-D0B1-4D7C-B67D-505074C25DB0}"/>
              </a:ext>
            </a:extLst>
          </p:cNvPr>
          <p:cNvSpPr/>
          <p:nvPr/>
        </p:nvSpPr>
        <p:spPr>
          <a:xfrm>
            <a:off x="8676443" y="1288244"/>
            <a:ext cx="352132" cy="7013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2120A41-FB50-4C91-B677-DB4F447162BC}"/>
              </a:ext>
            </a:extLst>
          </p:cNvPr>
          <p:cNvSpPr/>
          <p:nvPr/>
        </p:nvSpPr>
        <p:spPr>
          <a:xfrm>
            <a:off x="2843086" y="1463125"/>
            <a:ext cx="390615" cy="34761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B09FB2-E091-414F-AB82-82BA02DAEF85}"/>
              </a:ext>
            </a:extLst>
          </p:cNvPr>
          <p:cNvSpPr txBox="1"/>
          <p:nvPr/>
        </p:nvSpPr>
        <p:spPr>
          <a:xfrm>
            <a:off x="2836681" y="1471660"/>
            <a:ext cx="42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 3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9A0CF35-5766-4D43-9729-4A671C1C9D5C}"/>
              </a:ext>
            </a:extLst>
          </p:cNvPr>
          <p:cNvSpPr/>
          <p:nvPr/>
        </p:nvSpPr>
        <p:spPr>
          <a:xfrm>
            <a:off x="632012" y="1225118"/>
            <a:ext cx="1763474" cy="7644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Updating Doctor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C6F163-4A6C-4652-A7B3-202BA28CE2D4}"/>
              </a:ext>
            </a:extLst>
          </p:cNvPr>
          <p:cNvSpPr/>
          <p:nvPr/>
        </p:nvSpPr>
        <p:spPr>
          <a:xfrm>
            <a:off x="9394429" y="1054064"/>
            <a:ext cx="2262716" cy="93551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Check existing and </a:t>
            </a:r>
          </a:p>
          <a:p>
            <a:r>
              <a:rPr lang="en-IN" dirty="0"/>
              <a:t>Save changes to database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14B768A-8066-48FD-9ED8-131AB9FB5039}"/>
              </a:ext>
            </a:extLst>
          </p:cNvPr>
          <p:cNvSpPr/>
          <p:nvPr/>
        </p:nvSpPr>
        <p:spPr>
          <a:xfrm>
            <a:off x="2494625" y="2674645"/>
            <a:ext cx="6181818" cy="2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4CCD67-8257-4D42-A016-17557B1280EA}"/>
              </a:ext>
            </a:extLst>
          </p:cNvPr>
          <p:cNvSpPr txBox="1"/>
          <p:nvPr/>
        </p:nvSpPr>
        <p:spPr>
          <a:xfrm>
            <a:off x="3716775" y="1558860"/>
            <a:ext cx="3744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return </a:t>
            </a:r>
            <a:r>
              <a:rPr lang="en-US" sz="1600" dirty="0">
                <a:solidFill>
                  <a:schemeClr val="accent1"/>
                </a:solidFill>
              </a:rPr>
              <a:t>message(“updated successfully”)</a:t>
            </a:r>
            <a:endParaRPr lang="en-IN" sz="2000" dirty="0">
              <a:solidFill>
                <a:schemeClr val="accent1"/>
              </a:solidFill>
            </a:endParaRPr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D6DB3A72-6ACC-42B8-A9FF-B09F4AE07FE9}"/>
              </a:ext>
            </a:extLst>
          </p:cNvPr>
          <p:cNvSpPr/>
          <p:nvPr/>
        </p:nvSpPr>
        <p:spPr>
          <a:xfrm>
            <a:off x="2494625" y="3234132"/>
            <a:ext cx="6109316" cy="2130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Arrow: Curved Left 29">
            <a:extLst>
              <a:ext uri="{FF2B5EF4-FFF2-40B4-BE49-F238E27FC236}">
                <a16:creationId xmlns:a16="http://schemas.microsoft.com/office/drawing/2014/main" id="{8283BEB2-84A7-475B-930A-7ABA660586B4}"/>
              </a:ext>
            </a:extLst>
          </p:cNvPr>
          <p:cNvSpPr/>
          <p:nvPr/>
        </p:nvSpPr>
        <p:spPr>
          <a:xfrm>
            <a:off x="8666094" y="2745860"/>
            <a:ext cx="352132" cy="7013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EF32344-775D-493B-90C5-BD9E0639A66A}"/>
              </a:ext>
            </a:extLst>
          </p:cNvPr>
          <p:cNvSpPr/>
          <p:nvPr/>
        </p:nvSpPr>
        <p:spPr>
          <a:xfrm>
            <a:off x="8812008" y="2940558"/>
            <a:ext cx="412436" cy="34642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564B6D1-FB17-4A0F-8FD1-57CF2E13E22A}"/>
              </a:ext>
            </a:extLst>
          </p:cNvPr>
          <p:cNvSpPr/>
          <p:nvPr/>
        </p:nvSpPr>
        <p:spPr>
          <a:xfrm>
            <a:off x="8783625" y="1508180"/>
            <a:ext cx="412436" cy="34642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C213181-5095-423B-BBA7-3A15E3AE7FDF}"/>
              </a:ext>
            </a:extLst>
          </p:cNvPr>
          <p:cNvSpPr/>
          <p:nvPr/>
        </p:nvSpPr>
        <p:spPr>
          <a:xfrm>
            <a:off x="2840226" y="2368948"/>
            <a:ext cx="390615" cy="34910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3B90E42-ECB2-4ED5-9D8D-5F8159B500F4}"/>
              </a:ext>
            </a:extLst>
          </p:cNvPr>
          <p:cNvSpPr/>
          <p:nvPr/>
        </p:nvSpPr>
        <p:spPr>
          <a:xfrm>
            <a:off x="2840226" y="2902108"/>
            <a:ext cx="390615" cy="34910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bg1"/>
                </a:solidFill>
              </a:rPr>
              <a:t>3</a:t>
            </a:r>
            <a:endParaRPr lang="en-IN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4BC2449D-B9A7-45FA-A6B8-6EE9C9EB5589}"/>
              </a:ext>
            </a:extLst>
          </p:cNvPr>
          <p:cNvSpPr/>
          <p:nvPr/>
        </p:nvSpPr>
        <p:spPr>
          <a:xfrm>
            <a:off x="2494625" y="3964709"/>
            <a:ext cx="6181818" cy="2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Arrow: Curved Left 35">
            <a:extLst>
              <a:ext uri="{FF2B5EF4-FFF2-40B4-BE49-F238E27FC236}">
                <a16:creationId xmlns:a16="http://schemas.microsoft.com/office/drawing/2014/main" id="{2ECDBAF6-8C83-4100-9EB8-1CD89553FA8D}"/>
              </a:ext>
            </a:extLst>
          </p:cNvPr>
          <p:cNvSpPr/>
          <p:nvPr/>
        </p:nvSpPr>
        <p:spPr>
          <a:xfrm>
            <a:off x="8666094" y="4022268"/>
            <a:ext cx="352132" cy="7013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CF880811-EB1F-4B71-BED1-C1AC6BD9F20C}"/>
              </a:ext>
            </a:extLst>
          </p:cNvPr>
          <p:cNvSpPr/>
          <p:nvPr/>
        </p:nvSpPr>
        <p:spPr>
          <a:xfrm>
            <a:off x="2494624" y="4524196"/>
            <a:ext cx="6109316" cy="2130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72BE5C1-1D20-4F08-BCE0-B632240C7BCF}"/>
              </a:ext>
            </a:extLst>
          </p:cNvPr>
          <p:cNvSpPr/>
          <p:nvPr/>
        </p:nvSpPr>
        <p:spPr>
          <a:xfrm>
            <a:off x="8787870" y="4199724"/>
            <a:ext cx="412436" cy="34642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280E32D-6E71-4F1C-A22E-2B946849EAA3}"/>
              </a:ext>
            </a:extLst>
          </p:cNvPr>
          <p:cNvSpPr/>
          <p:nvPr/>
        </p:nvSpPr>
        <p:spPr>
          <a:xfrm>
            <a:off x="2848974" y="3615606"/>
            <a:ext cx="390615" cy="34910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en-IN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43D648B-B737-479E-9F6D-7090A5497D25}"/>
              </a:ext>
            </a:extLst>
          </p:cNvPr>
          <p:cNvSpPr/>
          <p:nvPr/>
        </p:nvSpPr>
        <p:spPr>
          <a:xfrm>
            <a:off x="2859357" y="4185494"/>
            <a:ext cx="390615" cy="34910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bg1"/>
                </a:solidFill>
              </a:rPr>
              <a:t>3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165094-8C52-4796-A35C-5062F0B95FBA}"/>
              </a:ext>
            </a:extLst>
          </p:cNvPr>
          <p:cNvSpPr txBox="1"/>
          <p:nvPr/>
        </p:nvSpPr>
        <p:spPr>
          <a:xfrm>
            <a:off x="2843086" y="2368948"/>
            <a:ext cx="38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1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B2F2FF-3062-4E53-836D-C04D7CC960B9}"/>
              </a:ext>
            </a:extLst>
          </p:cNvPr>
          <p:cNvSpPr/>
          <p:nvPr/>
        </p:nvSpPr>
        <p:spPr>
          <a:xfrm>
            <a:off x="660126" y="2670109"/>
            <a:ext cx="1763474" cy="7644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List of Doctors</a:t>
            </a:r>
            <a:endParaRPr lang="en-IN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72424E1-E465-4318-9755-D5D725E6CC63}"/>
              </a:ext>
            </a:extLst>
          </p:cNvPr>
          <p:cNvSpPr/>
          <p:nvPr/>
        </p:nvSpPr>
        <p:spPr>
          <a:xfrm>
            <a:off x="654213" y="3990704"/>
            <a:ext cx="1763474" cy="7644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Doctor with Id</a:t>
            </a:r>
            <a:endParaRPr lang="en-IN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3080FB5-4AB1-4582-831B-D2A5D2B57280}"/>
              </a:ext>
            </a:extLst>
          </p:cNvPr>
          <p:cNvSpPr/>
          <p:nvPr/>
        </p:nvSpPr>
        <p:spPr>
          <a:xfrm>
            <a:off x="9395884" y="2568389"/>
            <a:ext cx="2262716" cy="93551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Check existing and </a:t>
            </a:r>
          </a:p>
          <a:p>
            <a:r>
              <a:rPr lang="en-IN" dirty="0"/>
              <a:t>Sends List of Doctors from database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2270129-7808-4760-970B-3279557B6C3F}"/>
              </a:ext>
            </a:extLst>
          </p:cNvPr>
          <p:cNvSpPr/>
          <p:nvPr/>
        </p:nvSpPr>
        <p:spPr>
          <a:xfrm>
            <a:off x="9343026" y="3859306"/>
            <a:ext cx="2314116" cy="10353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Check existing and </a:t>
            </a:r>
          </a:p>
          <a:p>
            <a:r>
              <a:rPr lang="en-IN" dirty="0"/>
              <a:t>Sends the particular Doctor details with id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FB193CE-8F25-49D8-B411-608A9791FC2A}"/>
              </a:ext>
            </a:extLst>
          </p:cNvPr>
          <p:cNvSpPr/>
          <p:nvPr/>
        </p:nvSpPr>
        <p:spPr>
          <a:xfrm>
            <a:off x="2494625" y="5180957"/>
            <a:ext cx="6181818" cy="2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Arrow: Curved Left 47">
            <a:extLst>
              <a:ext uri="{FF2B5EF4-FFF2-40B4-BE49-F238E27FC236}">
                <a16:creationId xmlns:a16="http://schemas.microsoft.com/office/drawing/2014/main" id="{51052CFE-345D-45D2-9962-80388845893C}"/>
              </a:ext>
            </a:extLst>
          </p:cNvPr>
          <p:cNvSpPr/>
          <p:nvPr/>
        </p:nvSpPr>
        <p:spPr>
          <a:xfrm>
            <a:off x="8698093" y="5245825"/>
            <a:ext cx="352132" cy="7013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9" name="Arrow: Left 48">
            <a:extLst>
              <a:ext uri="{FF2B5EF4-FFF2-40B4-BE49-F238E27FC236}">
                <a16:creationId xmlns:a16="http://schemas.microsoft.com/office/drawing/2014/main" id="{0222456D-ADAF-4E38-B21C-935AA111578F}"/>
              </a:ext>
            </a:extLst>
          </p:cNvPr>
          <p:cNvSpPr/>
          <p:nvPr/>
        </p:nvSpPr>
        <p:spPr>
          <a:xfrm>
            <a:off x="2494624" y="5740444"/>
            <a:ext cx="6109316" cy="2130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BFE0735-09B3-48B5-9DBB-66E334068BF5}"/>
              </a:ext>
            </a:extLst>
          </p:cNvPr>
          <p:cNvSpPr/>
          <p:nvPr/>
        </p:nvSpPr>
        <p:spPr>
          <a:xfrm>
            <a:off x="8791482" y="5458890"/>
            <a:ext cx="412436" cy="34642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101C6E0-21EC-4D70-83F0-E2011A6F4BF7}"/>
              </a:ext>
            </a:extLst>
          </p:cNvPr>
          <p:cNvSpPr/>
          <p:nvPr/>
        </p:nvSpPr>
        <p:spPr>
          <a:xfrm>
            <a:off x="2883301" y="4859850"/>
            <a:ext cx="390615" cy="34910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en-IN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A2A296F-19C5-412D-84EB-4E60975552FB}"/>
              </a:ext>
            </a:extLst>
          </p:cNvPr>
          <p:cNvSpPr/>
          <p:nvPr/>
        </p:nvSpPr>
        <p:spPr>
          <a:xfrm>
            <a:off x="2883301" y="5421941"/>
            <a:ext cx="390615" cy="34910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bg1"/>
                </a:solidFill>
              </a:rPr>
              <a:t>3</a:t>
            </a:r>
            <a:endParaRPr lang="en-IN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93823CE-3B20-4E05-B1D9-FF8A77BDFFF8}"/>
              </a:ext>
            </a:extLst>
          </p:cNvPr>
          <p:cNvSpPr/>
          <p:nvPr/>
        </p:nvSpPr>
        <p:spPr>
          <a:xfrm>
            <a:off x="625137" y="5180957"/>
            <a:ext cx="1763474" cy="7644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Delete Doctor</a:t>
            </a:r>
            <a:endParaRPr lang="en-IN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555C666-BECE-4534-95B9-8D2EE1E2E24C}"/>
              </a:ext>
            </a:extLst>
          </p:cNvPr>
          <p:cNvSpPr/>
          <p:nvPr/>
        </p:nvSpPr>
        <p:spPr>
          <a:xfrm>
            <a:off x="9308699" y="5178841"/>
            <a:ext cx="2165559" cy="7644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Check existing and </a:t>
            </a:r>
          </a:p>
          <a:p>
            <a:r>
              <a:rPr lang="en-IN" dirty="0"/>
              <a:t>Deletes the Doctor from Database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078C65-80D1-47CC-8BC7-6F7ABC5F8F33}"/>
              </a:ext>
            </a:extLst>
          </p:cNvPr>
          <p:cNvSpPr txBox="1"/>
          <p:nvPr/>
        </p:nvSpPr>
        <p:spPr>
          <a:xfrm>
            <a:off x="3273916" y="2368948"/>
            <a:ext cx="358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 	   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/doctor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4F61DD6-8B54-4958-B6C1-4B306DC72447}"/>
              </a:ext>
            </a:extLst>
          </p:cNvPr>
          <p:cNvSpPr txBox="1"/>
          <p:nvPr/>
        </p:nvSpPr>
        <p:spPr>
          <a:xfrm>
            <a:off x="2145982" y="3040480"/>
            <a:ext cx="6098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return </a:t>
            </a:r>
            <a:r>
              <a:rPr lang="en-US" sz="1600" dirty="0">
                <a:solidFill>
                  <a:schemeClr val="accent1"/>
                </a:solidFill>
              </a:rPr>
              <a:t>Doctors List</a:t>
            </a:r>
            <a:endParaRPr lang="en-IN" sz="24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20423-AFE9-41FF-B9DA-E9AC3F06CF12}"/>
              </a:ext>
            </a:extLst>
          </p:cNvPr>
          <p:cNvSpPr txBox="1"/>
          <p:nvPr/>
        </p:nvSpPr>
        <p:spPr>
          <a:xfrm>
            <a:off x="3284834" y="3642661"/>
            <a:ext cx="388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	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/doctor/{id}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0364B86-61F8-452A-8388-96368015E3EB}"/>
              </a:ext>
            </a:extLst>
          </p:cNvPr>
          <p:cNvSpPr txBox="1"/>
          <p:nvPr/>
        </p:nvSpPr>
        <p:spPr>
          <a:xfrm>
            <a:off x="2198313" y="4266022"/>
            <a:ext cx="6098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return </a:t>
            </a:r>
            <a:r>
              <a:rPr lang="en-US" sz="1600" dirty="0">
                <a:solidFill>
                  <a:schemeClr val="accent5"/>
                </a:solidFill>
              </a:rPr>
              <a:t>a doctor's object</a:t>
            </a:r>
            <a:endParaRPr lang="en-IN" sz="2400" dirty="0">
              <a:solidFill>
                <a:schemeClr val="accent5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C10DC3-B1AA-4832-BBAC-BACBE233BB97}"/>
              </a:ext>
            </a:extLst>
          </p:cNvPr>
          <p:cNvSpPr txBox="1"/>
          <p:nvPr/>
        </p:nvSpPr>
        <p:spPr>
          <a:xfrm>
            <a:off x="2198313" y="5516412"/>
            <a:ext cx="6098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return </a:t>
            </a:r>
            <a:r>
              <a:rPr lang="en-US" sz="1600" dirty="0">
                <a:solidFill>
                  <a:schemeClr val="accent5"/>
                </a:solidFill>
              </a:rPr>
              <a:t>message(“Deleted”)</a:t>
            </a:r>
            <a:endParaRPr lang="en-IN" sz="2400" dirty="0">
              <a:solidFill>
                <a:schemeClr val="accent5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905CB1-52DE-415B-997F-C9B23B5FF3D3}"/>
              </a:ext>
            </a:extLst>
          </p:cNvPr>
          <p:cNvSpPr txBox="1"/>
          <p:nvPr/>
        </p:nvSpPr>
        <p:spPr>
          <a:xfrm>
            <a:off x="3378697" y="4871832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  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/doctor/{id}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9AB6D94-7AFC-41C1-85D0-89D94AB2932F}"/>
              </a:ext>
            </a:extLst>
          </p:cNvPr>
          <p:cNvSpPr/>
          <p:nvPr/>
        </p:nvSpPr>
        <p:spPr>
          <a:xfrm>
            <a:off x="4087906" y="94129"/>
            <a:ext cx="2694634" cy="48933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Doctors API</a:t>
            </a:r>
            <a:endParaRPr lang="en-IN" sz="2400" b="1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960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BEA845-BFBE-4BF0-88A1-F84C93058A42}"/>
              </a:ext>
            </a:extLst>
          </p:cNvPr>
          <p:cNvCxnSpPr>
            <a:cxnSpLocks/>
          </p:cNvCxnSpPr>
          <p:nvPr/>
        </p:nvCxnSpPr>
        <p:spPr>
          <a:xfrm>
            <a:off x="2494626" y="472736"/>
            <a:ext cx="0" cy="579489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6DD757-322D-454E-8084-785CC75F847D}"/>
              </a:ext>
            </a:extLst>
          </p:cNvPr>
          <p:cNvCxnSpPr>
            <a:cxnSpLocks/>
          </p:cNvCxnSpPr>
          <p:nvPr/>
        </p:nvCxnSpPr>
        <p:spPr>
          <a:xfrm>
            <a:off x="8603942" y="472736"/>
            <a:ext cx="0" cy="5972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7457957-3BD1-4B39-A6C7-8500F5836801}"/>
              </a:ext>
            </a:extLst>
          </p:cNvPr>
          <p:cNvSpPr/>
          <p:nvPr/>
        </p:nvSpPr>
        <p:spPr>
          <a:xfrm>
            <a:off x="1173337" y="472736"/>
            <a:ext cx="1420427" cy="43278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163F9E4-2A57-4EAE-9CB8-DD872B7665D5}"/>
              </a:ext>
            </a:extLst>
          </p:cNvPr>
          <p:cNvSpPr/>
          <p:nvPr/>
        </p:nvSpPr>
        <p:spPr>
          <a:xfrm>
            <a:off x="8531441" y="443228"/>
            <a:ext cx="1420427" cy="43278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3510AD-1F75-4E39-8B65-89B3E232AE6C}"/>
              </a:ext>
            </a:extLst>
          </p:cNvPr>
          <p:cNvSpPr txBox="1"/>
          <p:nvPr/>
        </p:nvSpPr>
        <p:spPr>
          <a:xfrm>
            <a:off x="1420433" y="504463"/>
            <a:ext cx="282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Client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EE2ADF-CDB0-45D3-9FC2-156A888192BE}"/>
              </a:ext>
            </a:extLst>
          </p:cNvPr>
          <p:cNvSpPr txBox="1"/>
          <p:nvPr/>
        </p:nvSpPr>
        <p:spPr>
          <a:xfrm>
            <a:off x="8842160" y="444539"/>
            <a:ext cx="110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Server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14B768A-8066-48FD-9ED8-131AB9FB5039}"/>
              </a:ext>
            </a:extLst>
          </p:cNvPr>
          <p:cNvSpPr/>
          <p:nvPr/>
        </p:nvSpPr>
        <p:spPr>
          <a:xfrm>
            <a:off x="2507365" y="1759937"/>
            <a:ext cx="6181818" cy="2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D6DB3A72-6ACC-42B8-A9FF-B09F4AE07FE9}"/>
              </a:ext>
            </a:extLst>
          </p:cNvPr>
          <p:cNvSpPr/>
          <p:nvPr/>
        </p:nvSpPr>
        <p:spPr>
          <a:xfrm>
            <a:off x="2525703" y="2549725"/>
            <a:ext cx="6109316" cy="2130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Arrow: Curved Left 29">
            <a:extLst>
              <a:ext uri="{FF2B5EF4-FFF2-40B4-BE49-F238E27FC236}">
                <a16:creationId xmlns:a16="http://schemas.microsoft.com/office/drawing/2014/main" id="{8283BEB2-84A7-475B-930A-7ABA660586B4}"/>
              </a:ext>
            </a:extLst>
          </p:cNvPr>
          <p:cNvSpPr/>
          <p:nvPr/>
        </p:nvSpPr>
        <p:spPr>
          <a:xfrm>
            <a:off x="8720259" y="1819028"/>
            <a:ext cx="352132" cy="90380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EF32344-775D-493B-90C5-BD9E0639A66A}"/>
              </a:ext>
            </a:extLst>
          </p:cNvPr>
          <p:cNvSpPr/>
          <p:nvPr/>
        </p:nvSpPr>
        <p:spPr>
          <a:xfrm>
            <a:off x="8930590" y="2082496"/>
            <a:ext cx="412436" cy="34642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3B90E42-ECB2-4ED5-9D8D-5F8159B500F4}"/>
              </a:ext>
            </a:extLst>
          </p:cNvPr>
          <p:cNvSpPr/>
          <p:nvPr/>
        </p:nvSpPr>
        <p:spPr>
          <a:xfrm>
            <a:off x="2799613" y="2228581"/>
            <a:ext cx="390615" cy="34910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bg1"/>
                </a:solidFill>
              </a:rPr>
              <a:t>3</a:t>
            </a:r>
            <a:endParaRPr lang="en-IN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280E32D-6E71-4F1C-A22E-2B946849EAA3}"/>
              </a:ext>
            </a:extLst>
          </p:cNvPr>
          <p:cNvSpPr/>
          <p:nvPr/>
        </p:nvSpPr>
        <p:spPr>
          <a:xfrm>
            <a:off x="2799613" y="1424171"/>
            <a:ext cx="390615" cy="34910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B2F2FF-3062-4E53-836D-C04D7CC960B9}"/>
              </a:ext>
            </a:extLst>
          </p:cNvPr>
          <p:cNvSpPr/>
          <p:nvPr/>
        </p:nvSpPr>
        <p:spPr>
          <a:xfrm>
            <a:off x="632015" y="1851066"/>
            <a:ext cx="1763474" cy="7644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List of Patients</a:t>
            </a:r>
            <a:endParaRPr lang="en-IN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3080FB5-4AB1-4582-831B-D2A5D2B57280}"/>
              </a:ext>
            </a:extLst>
          </p:cNvPr>
          <p:cNvSpPr/>
          <p:nvPr/>
        </p:nvSpPr>
        <p:spPr>
          <a:xfrm>
            <a:off x="9405864" y="1756611"/>
            <a:ext cx="2262716" cy="137340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Check existing and </a:t>
            </a:r>
          </a:p>
          <a:p>
            <a:r>
              <a:rPr lang="en-IN" dirty="0"/>
              <a:t>Sends List of Patients from database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FB193CE-8F25-49D8-B411-608A9791FC2A}"/>
              </a:ext>
            </a:extLst>
          </p:cNvPr>
          <p:cNvSpPr/>
          <p:nvPr/>
        </p:nvSpPr>
        <p:spPr>
          <a:xfrm>
            <a:off x="2489452" y="4012573"/>
            <a:ext cx="6181818" cy="2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Arrow: Curved Left 47">
            <a:extLst>
              <a:ext uri="{FF2B5EF4-FFF2-40B4-BE49-F238E27FC236}">
                <a16:creationId xmlns:a16="http://schemas.microsoft.com/office/drawing/2014/main" id="{51052CFE-345D-45D2-9962-80388845893C}"/>
              </a:ext>
            </a:extLst>
          </p:cNvPr>
          <p:cNvSpPr/>
          <p:nvPr/>
        </p:nvSpPr>
        <p:spPr>
          <a:xfrm>
            <a:off x="8709480" y="4073015"/>
            <a:ext cx="352132" cy="88123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9" name="Arrow: Left 48">
            <a:extLst>
              <a:ext uri="{FF2B5EF4-FFF2-40B4-BE49-F238E27FC236}">
                <a16:creationId xmlns:a16="http://schemas.microsoft.com/office/drawing/2014/main" id="{0222456D-ADAF-4E38-B21C-935AA111578F}"/>
              </a:ext>
            </a:extLst>
          </p:cNvPr>
          <p:cNvSpPr/>
          <p:nvPr/>
        </p:nvSpPr>
        <p:spPr>
          <a:xfrm>
            <a:off x="2475521" y="4759168"/>
            <a:ext cx="6109316" cy="2130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BFE0735-09B3-48B5-9DBB-66E334068BF5}"/>
              </a:ext>
            </a:extLst>
          </p:cNvPr>
          <p:cNvSpPr/>
          <p:nvPr/>
        </p:nvSpPr>
        <p:spPr>
          <a:xfrm>
            <a:off x="8867725" y="4340420"/>
            <a:ext cx="412436" cy="34642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101C6E0-21EC-4D70-83F0-E2011A6F4BF7}"/>
              </a:ext>
            </a:extLst>
          </p:cNvPr>
          <p:cNvSpPr/>
          <p:nvPr/>
        </p:nvSpPr>
        <p:spPr>
          <a:xfrm>
            <a:off x="2800887" y="3672107"/>
            <a:ext cx="390615" cy="34910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en-IN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A2A296F-19C5-412D-84EB-4E60975552FB}"/>
              </a:ext>
            </a:extLst>
          </p:cNvPr>
          <p:cNvSpPr/>
          <p:nvPr/>
        </p:nvSpPr>
        <p:spPr>
          <a:xfrm>
            <a:off x="2799613" y="4458067"/>
            <a:ext cx="390615" cy="34910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bg1"/>
                </a:solidFill>
              </a:rPr>
              <a:t>3</a:t>
            </a:r>
            <a:endParaRPr lang="en-IN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93823CE-3B20-4E05-B1D9-FF8A77BDFFF8}"/>
              </a:ext>
            </a:extLst>
          </p:cNvPr>
          <p:cNvSpPr/>
          <p:nvPr/>
        </p:nvSpPr>
        <p:spPr>
          <a:xfrm>
            <a:off x="640738" y="4097629"/>
            <a:ext cx="1763474" cy="7644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Delete Patient</a:t>
            </a:r>
            <a:endParaRPr lang="en-IN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555C666-BECE-4534-95B9-8D2EE1E2E24C}"/>
              </a:ext>
            </a:extLst>
          </p:cNvPr>
          <p:cNvSpPr/>
          <p:nvPr/>
        </p:nvSpPr>
        <p:spPr>
          <a:xfrm>
            <a:off x="9392387" y="3727987"/>
            <a:ext cx="2165559" cy="137340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Check existing and </a:t>
            </a:r>
          </a:p>
          <a:p>
            <a:r>
              <a:rPr lang="en-IN" dirty="0"/>
              <a:t>Deletes the Patients from Database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078C65-80D1-47CC-8BC7-6F7ABC5F8F33}"/>
              </a:ext>
            </a:extLst>
          </p:cNvPr>
          <p:cNvSpPr txBox="1"/>
          <p:nvPr/>
        </p:nvSpPr>
        <p:spPr>
          <a:xfrm>
            <a:off x="3174780" y="1494240"/>
            <a:ext cx="358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 	   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/patient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4F61DD6-8B54-4958-B6C1-4B306DC72447}"/>
              </a:ext>
            </a:extLst>
          </p:cNvPr>
          <p:cNvSpPr txBox="1"/>
          <p:nvPr/>
        </p:nvSpPr>
        <p:spPr>
          <a:xfrm>
            <a:off x="2109732" y="2259642"/>
            <a:ext cx="6098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return </a:t>
            </a:r>
            <a:r>
              <a:rPr lang="en-US" sz="1600" dirty="0">
                <a:solidFill>
                  <a:schemeClr val="accent1"/>
                </a:solidFill>
              </a:rPr>
              <a:t>List of Patients</a:t>
            </a:r>
            <a:endParaRPr lang="en-IN" sz="2400" dirty="0">
              <a:solidFill>
                <a:schemeClr val="accent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C10DC3-B1AA-4832-BBAC-BACBE233BB97}"/>
              </a:ext>
            </a:extLst>
          </p:cNvPr>
          <p:cNvSpPr txBox="1"/>
          <p:nvPr/>
        </p:nvSpPr>
        <p:spPr>
          <a:xfrm>
            <a:off x="2109732" y="4506069"/>
            <a:ext cx="6098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return </a:t>
            </a:r>
            <a:r>
              <a:rPr lang="en-US" sz="1600" dirty="0">
                <a:solidFill>
                  <a:schemeClr val="accent5"/>
                </a:solidFill>
              </a:rPr>
              <a:t>message(“Deleted Successfully”)</a:t>
            </a:r>
            <a:endParaRPr lang="en-IN" sz="2400" dirty="0">
              <a:solidFill>
                <a:schemeClr val="accent5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905CB1-52DE-415B-997F-C9B23B5FF3D3}"/>
              </a:ext>
            </a:extLst>
          </p:cNvPr>
          <p:cNvSpPr txBox="1"/>
          <p:nvPr/>
        </p:nvSpPr>
        <p:spPr>
          <a:xfrm>
            <a:off x="3244786" y="3673853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  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/{id}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DACE69B-7B3C-464D-B913-8E881FA65DF9}"/>
              </a:ext>
            </a:extLst>
          </p:cNvPr>
          <p:cNvSpPr/>
          <p:nvPr/>
        </p:nvSpPr>
        <p:spPr>
          <a:xfrm>
            <a:off x="4087906" y="94129"/>
            <a:ext cx="2694634" cy="66608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Patients API</a:t>
            </a:r>
            <a:endParaRPr lang="en-IN" sz="2400" b="1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149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7A9F-A3DD-42CB-9A34-B6804CA88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Front End Admin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1DF363-8E21-444E-B794-86A477E032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2858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1819-9513-45BA-8D06-450E0559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ADMIN: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D2F85-BF3B-49D3-A8DB-67727514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Responsibilities of Admin role are as follows: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Managing staff within a facility or department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Managing health informatics, including recordkeeping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Overseeing the financial health of the department or organization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Managing human capital, including policies for hiring, performance reviews, staff schedules, etc.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Ensuring an organization’s compliance with medical and legal regulations and internal policies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2853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15600" y="52180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Overview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/>
              <a:t>User can signup new account, or login with username password</a:t>
            </a: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-GB"/>
              <a:t>By user’s role(Admin, User), we authorize the user to access resources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8FB1A-6AD2-4C19-84D4-3A5FAAC39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Structure:</a:t>
            </a:r>
          </a:p>
        </p:txBody>
      </p:sp>
      <p:pic>
        <p:nvPicPr>
          <p:cNvPr id="4" name="Google Shape;151;p16">
            <a:extLst>
              <a:ext uri="{FF2B5EF4-FFF2-40B4-BE49-F238E27FC236}">
                <a16:creationId xmlns:a16="http://schemas.microsoft.com/office/drawing/2014/main" id="{EA1304DF-EE83-4727-A77C-AD9FF4E993F0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6646" y="1482572"/>
            <a:ext cx="5566298" cy="50691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5097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62E6C00-E858-4849-AB39-ACAE7F63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Login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188E2C-FB6A-4F9E-A655-D60D23D6E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Register with username and password as Admin.</a:t>
            </a:r>
          </a:p>
          <a:p>
            <a:r>
              <a:rPr lang="en-US" dirty="0"/>
              <a:t>Once Successfully Registered.</a:t>
            </a:r>
            <a:endParaRPr lang="en-IN" dirty="0"/>
          </a:p>
          <a:p>
            <a:r>
              <a:rPr lang="en-IN" dirty="0"/>
              <a:t>Admin can login with valid username and password.</a:t>
            </a:r>
          </a:p>
          <a:p>
            <a:r>
              <a:rPr lang="en-US" dirty="0"/>
              <a:t>Login as Admin.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669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BE50E-86DE-4AFF-A70A-A97AE4F35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 AS ADMIN: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4DBAFC-80D5-40E5-8EF9-06951B75F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72" y="1553592"/>
            <a:ext cx="8346325" cy="4694808"/>
          </a:xfrm>
        </p:spPr>
      </p:pic>
    </p:spTree>
    <p:extLst>
      <p:ext uri="{BB962C8B-B14F-4D97-AF65-F5344CB8AC3E}">
        <p14:creationId xmlns:p14="http://schemas.microsoft.com/office/powerpoint/2010/main" val="2259926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E84A6-6EDB-4146-9C57-03E445A4A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ADMIN PAGE: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5780C4B-1084-4CF1-A4F9-A3465E512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22" y="1819922"/>
            <a:ext cx="7505963" cy="4222104"/>
          </a:xfrm>
        </p:spPr>
      </p:pic>
    </p:spTree>
    <p:extLst>
      <p:ext uri="{BB962C8B-B14F-4D97-AF65-F5344CB8AC3E}">
        <p14:creationId xmlns:p14="http://schemas.microsoft.com/office/powerpoint/2010/main" val="4271581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07576-EEDC-4D43-9B86-8B4E5EDEC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Admin Access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F2C44-8CC4-4D8F-94FC-88DCB0924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64311"/>
            <a:ext cx="8596668" cy="41770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NAV bar :</a:t>
            </a:r>
          </a:p>
          <a:p>
            <a:r>
              <a:rPr lang="en-IN" dirty="0"/>
              <a:t>Home</a:t>
            </a:r>
          </a:p>
          <a:p>
            <a:r>
              <a:rPr lang="en-IN" dirty="0"/>
              <a:t>Contact </a:t>
            </a:r>
          </a:p>
          <a:p>
            <a:r>
              <a:rPr lang="en-IN" dirty="0"/>
              <a:t>About Us</a:t>
            </a:r>
          </a:p>
          <a:p>
            <a:r>
              <a:rPr lang="en-IN" dirty="0"/>
              <a:t>Log Out</a:t>
            </a:r>
          </a:p>
          <a:p>
            <a:pPr marL="0" indent="0">
              <a:buNone/>
            </a:pPr>
            <a:r>
              <a:rPr lang="en-IN" dirty="0"/>
              <a:t>Side Bar or Menu can access the list of tabs :</a:t>
            </a:r>
          </a:p>
          <a:p>
            <a:r>
              <a:rPr lang="en-IN" dirty="0"/>
              <a:t>Patient</a:t>
            </a:r>
          </a:p>
          <a:p>
            <a:r>
              <a:rPr lang="en-IN" dirty="0"/>
              <a:t>Doctor</a:t>
            </a:r>
          </a:p>
          <a:p>
            <a:r>
              <a:rPr lang="en-IN" dirty="0"/>
              <a:t>Ward</a:t>
            </a:r>
          </a:p>
          <a:p>
            <a:r>
              <a:rPr lang="en-IN" dirty="0"/>
              <a:t>Department …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3437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6124E-7208-410F-A0EA-BCF18F051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Admin Page: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0F4646-3D92-434C-AC89-DCD0300B9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25" y="1635874"/>
            <a:ext cx="7833158" cy="4406152"/>
          </a:xfrm>
        </p:spPr>
      </p:pic>
    </p:spTree>
    <p:extLst>
      <p:ext uri="{BB962C8B-B14F-4D97-AF65-F5344CB8AC3E}">
        <p14:creationId xmlns:p14="http://schemas.microsoft.com/office/powerpoint/2010/main" val="2646592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9E41-096E-4BB8-BE8A-F0FF9527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Patient 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013B84-D316-400A-A5A1-E7BEE834B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28" y="1482734"/>
            <a:ext cx="8105407" cy="4559291"/>
          </a:xfrm>
        </p:spPr>
      </p:pic>
    </p:spTree>
    <p:extLst>
      <p:ext uri="{BB962C8B-B14F-4D97-AF65-F5344CB8AC3E}">
        <p14:creationId xmlns:p14="http://schemas.microsoft.com/office/powerpoint/2010/main" val="18706830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4128332" y="2169600"/>
            <a:ext cx="4438151" cy="211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-IN" dirty="0"/>
              <a:t>Customer</a:t>
            </a:r>
            <a:br>
              <a:rPr lang="en-IN" dirty="0"/>
            </a:br>
            <a:r>
              <a:rPr lang="en-IN" dirty="0"/>
              <a:t>(User)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4128484" y="4355907"/>
            <a:ext cx="3935200" cy="93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GB"/>
              <a:t>Backend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15600" y="52180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Overview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 dirty="0"/>
              <a:t>User can signup new account, or login with username password</a:t>
            </a:r>
            <a:endParaRPr dirty="0"/>
          </a:p>
          <a:p>
            <a:pPr indent="0">
              <a:spcBef>
                <a:spcPts val="1600"/>
              </a:spcBef>
              <a:buNone/>
            </a:pPr>
            <a:endParaRPr dirty="0"/>
          </a:p>
          <a:p>
            <a:pPr>
              <a:spcBef>
                <a:spcPts val="1600"/>
              </a:spcBef>
            </a:pPr>
            <a:r>
              <a:rPr lang="en-GB" dirty="0"/>
              <a:t>By user’s role(Admin, User), we authorize the user to access resources</a:t>
            </a: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50288" y="0"/>
            <a:ext cx="16256000" cy="9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1" y="203200"/>
            <a:ext cx="8635199" cy="6423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1" y="436739"/>
            <a:ext cx="11294391" cy="5503316"/>
          </a:xfrm>
        </p:spPr>
        <p:txBody>
          <a:bodyPr>
            <a:no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  <a:t>PATIENT CONTROLLER METHOD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@</a:t>
            </a:r>
            <a:r>
              <a:rPr lang="en-IN" sz="2400" dirty="0" err="1">
                <a:solidFill>
                  <a:schemeClr val="tx1"/>
                </a:solidFill>
              </a:rPr>
              <a:t>PostMapping</a:t>
            </a:r>
            <a:r>
              <a:rPr lang="en-IN" sz="2400" dirty="0">
                <a:solidFill>
                  <a:schemeClr val="tx1"/>
                </a:solidFill>
              </a:rPr>
              <a:t>(value="/patient)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public </a:t>
            </a:r>
            <a:r>
              <a:rPr lang="en-US" sz="2400" dirty="0" err="1">
                <a:solidFill>
                  <a:schemeClr val="tx1"/>
                </a:solidFill>
              </a:rPr>
              <a:t>ResponseEntity</a:t>
            </a:r>
            <a:r>
              <a:rPr lang="en-US" sz="2400" dirty="0">
                <a:solidFill>
                  <a:schemeClr val="tx1"/>
                </a:solidFill>
              </a:rPr>
              <a:t>&lt;</a:t>
            </a:r>
            <a:r>
              <a:rPr lang="en-US" sz="2400" dirty="0" err="1">
                <a:solidFill>
                  <a:schemeClr val="tx1"/>
                </a:solidFill>
              </a:rPr>
              <a:t>PatientDTO</a:t>
            </a:r>
            <a:r>
              <a:rPr lang="en-US" sz="2400" dirty="0">
                <a:solidFill>
                  <a:schemeClr val="tx1"/>
                </a:solidFill>
              </a:rPr>
              <a:t>&gt; </a:t>
            </a:r>
            <a:r>
              <a:rPr lang="en-US" sz="2400" dirty="0" err="1">
                <a:solidFill>
                  <a:schemeClr val="tx1"/>
                </a:solidFill>
              </a:rPr>
              <a:t>addPatient</a:t>
            </a:r>
            <a:r>
              <a:rPr lang="en-US" sz="2400" dirty="0">
                <a:solidFill>
                  <a:schemeClr val="tx1"/>
                </a:solidFill>
              </a:rPr>
              <a:t>(@</a:t>
            </a:r>
            <a:r>
              <a:rPr lang="en-US" sz="2400" dirty="0" err="1">
                <a:solidFill>
                  <a:schemeClr val="tx1"/>
                </a:solidFill>
              </a:rPr>
              <a:t>RequestBody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PatientDTO</a:t>
            </a:r>
            <a:r>
              <a:rPr lang="en-US" sz="2400" dirty="0">
                <a:solidFill>
                  <a:schemeClr val="tx1"/>
                </a:solidFill>
              </a:rPr>
              <a:t> patient) </a:t>
            </a:r>
            <a:br>
              <a:rPr lang="en-US" sz="2400" dirty="0">
                <a:solidFill>
                  <a:schemeClr val="tx1"/>
                </a:solidFill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 err="1">
                <a:solidFill>
                  <a:schemeClr val="tx1"/>
                </a:solidFill>
              </a:rPr>
              <a:t>PatientDTO</a:t>
            </a:r>
            <a:r>
              <a:rPr lang="en-IN" sz="2400" dirty="0">
                <a:solidFill>
                  <a:schemeClr val="tx1"/>
                </a:solidFill>
              </a:rPr>
              <a:t> </a:t>
            </a:r>
            <a:r>
              <a:rPr lang="en-IN" sz="2400" dirty="0" err="1">
                <a:solidFill>
                  <a:schemeClr val="tx1"/>
                </a:solidFill>
              </a:rPr>
              <a:t>patDTO</a:t>
            </a:r>
            <a:r>
              <a:rPr lang="en-IN" sz="2400" dirty="0">
                <a:solidFill>
                  <a:schemeClr val="tx1"/>
                </a:solidFill>
              </a:rPr>
              <a:t> = </a:t>
            </a:r>
            <a:r>
              <a:rPr lang="en-IN" sz="2400" dirty="0" err="1">
                <a:solidFill>
                  <a:schemeClr val="tx1"/>
                </a:solidFill>
              </a:rPr>
              <a:t>patientServiceImpl.save</a:t>
            </a:r>
            <a:r>
              <a:rPr lang="en-IN" sz="2400" dirty="0">
                <a:solidFill>
                  <a:schemeClr val="tx1"/>
                </a:solidFill>
              </a:rPr>
              <a:t>(patient);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return </a:t>
            </a:r>
            <a:r>
              <a:rPr lang="en-IN" sz="2400" dirty="0" err="1">
                <a:solidFill>
                  <a:schemeClr val="tx1"/>
                </a:solidFill>
              </a:rPr>
              <a:t>ResponseEntity.</a:t>
            </a:r>
            <a:r>
              <a:rPr lang="en-IN" sz="2400" i="1" dirty="0" err="1">
                <a:solidFill>
                  <a:schemeClr val="tx1"/>
                </a:solidFill>
              </a:rPr>
              <a:t>ok</a:t>
            </a:r>
            <a:r>
              <a:rPr lang="en-IN" sz="2400" i="1" dirty="0">
                <a:solidFill>
                  <a:schemeClr val="tx1"/>
                </a:solidFill>
              </a:rPr>
              <a:t>().body(</a:t>
            </a:r>
            <a:r>
              <a:rPr lang="en-IN" sz="2400" i="1" dirty="0" err="1">
                <a:solidFill>
                  <a:schemeClr val="tx1"/>
                </a:solidFill>
              </a:rPr>
              <a:t>patDTO</a:t>
            </a:r>
            <a:r>
              <a:rPr lang="en-IN" sz="2400" i="1" dirty="0">
                <a:solidFill>
                  <a:schemeClr val="tx1"/>
                </a:solidFill>
              </a:rPr>
              <a:t>);</a:t>
            </a:r>
            <a:br>
              <a:rPr lang="en-IN" sz="2400" i="1" dirty="0">
                <a:solidFill>
                  <a:schemeClr val="tx1"/>
                </a:solidFill>
              </a:rPr>
            </a:br>
            <a:br>
              <a:rPr lang="en-IN" sz="2667" i="1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</a:br>
            <a:r>
              <a:rPr lang="en-IN" sz="2667" i="1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  <a:t>PATIENT  SERVICE METHOD</a:t>
            </a:r>
            <a:br>
              <a:rPr lang="en-IN" sz="2667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</a:br>
            <a:r>
              <a:rPr lang="en-IN" sz="2400" dirty="0">
                <a:solidFill>
                  <a:schemeClr val="tx1"/>
                </a:solidFill>
              </a:rPr>
              <a:t>public </a:t>
            </a:r>
            <a:r>
              <a:rPr lang="en-IN" sz="2400" dirty="0" err="1">
                <a:solidFill>
                  <a:schemeClr val="tx1"/>
                </a:solidFill>
              </a:rPr>
              <a:t>PatientDTO</a:t>
            </a:r>
            <a:r>
              <a:rPr lang="en-IN" sz="2400" dirty="0">
                <a:solidFill>
                  <a:schemeClr val="tx1"/>
                </a:solidFill>
              </a:rPr>
              <a:t> save(</a:t>
            </a:r>
            <a:r>
              <a:rPr lang="en-IN" sz="2400" dirty="0" err="1">
                <a:solidFill>
                  <a:schemeClr val="tx1"/>
                </a:solidFill>
              </a:rPr>
              <a:t>PatientDTO</a:t>
            </a:r>
            <a:r>
              <a:rPr lang="en-IN" sz="2400" dirty="0">
                <a:solidFill>
                  <a:schemeClr val="tx1"/>
                </a:solidFill>
              </a:rPr>
              <a:t> </a:t>
            </a:r>
            <a:r>
              <a:rPr lang="en-IN" sz="2400" dirty="0" err="1">
                <a:solidFill>
                  <a:schemeClr val="tx1"/>
                </a:solidFill>
              </a:rPr>
              <a:t>patientDTO</a:t>
            </a:r>
            <a:r>
              <a:rPr lang="en-IN" sz="2400" dirty="0">
                <a:solidFill>
                  <a:schemeClr val="tx1"/>
                </a:solidFill>
              </a:rPr>
              <a:t>) {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Patient </a:t>
            </a:r>
            <a:r>
              <a:rPr lang="en-IN" sz="2400" dirty="0" err="1">
                <a:solidFill>
                  <a:schemeClr val="tx1"/>
                </a:solidFill>
              </a:rPr>
              <a:t>patient</a:t>
            </a:r>
            <a:r>
              <a:rPr lang="en-IN" sz="2400" dirty="0">
                <a:solidFill>
                  <a:schemeClr val="tx1"/>
                </a:solidFill>
              </a:rPr>
              <a:t> = </a:t>
            </a:r>
            <a:r>
              <a:rPr lang="en-IN" sz="2400" dirty="0" err="1">
                <a:solidFill>
                  <a:schemeClr val="tx1"/>
                </a:solidFill>
              </a:rPr>
              <a:t>convertDTOtoModel</a:t>
            </a:r>
            <a:r>
              <a:rPr lang="en-IN" sz="2400" dirty="0">
                <a:solidFill>
                  <a:schemeClr val="tx1"/>
                </a:solidFill>
              </a:rPr>
              <a:t>(</a:t>
            </a:r>
            <a:r>
              <a:rPr lang="en-IN" sz="2400" dirty="0" err="1">
                <a:solidFill>
                  <a:schemeClr val="tx1"/>
                </a:solidFill>
              </a:rPr>
              <a:t>patientDTO</a:t>
            </a:r>
            <a:r>
              <a:rPr lang="en-IN" sz="2400" dirty="0">
                <a:solidFill>
                  <a:schemeClr val="tx1"/>
                </a:solidFill>
              </a:rPr>
              <a:t>); // convert </a:t>
            </a:r>
            <a:r>
              <a:rPr lang="en-IN" sz="2400" dirty="0" err="1">
                <a:solidFill>
                  <a:schemeClr val="tx1"/>
                </a:solidFill>
              </a:rPr>
              <a:t>dto</a:t>
            </a:r>
            <a:r>
              <a:rPr lang="en-IN" sz="2400" dirty="0">
                <a:solidFill>
                  <a:schemeClr val="tx1"/>
                </a:solidFill>
              </a:rPr>
              <a:t> to model for database interaction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 err="1">
                <a:solidFill>
                  <a:schemeClr val="tx1"/>
                </a:solidFill>
              </a:rPr>
              <a:t>pRepo.save</a:t>
            </a:r>
            <a:r>
              <a:rPr lang="en-IN" sz="2400" dirty="0">
                <a:solidFill>
                  <a:schemeClr val="tx1"/>
                </a:solidFill>
              </a:rPr>
              <a:t>(patient);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return </a:t>
            </a:r>
            <a:r>
              <a:rPr lang="en-IN" sz="2400" dirty="0" err="1">
                <a:solidFill>
                  <a:schemeClr val="tx1"/>
                </a:solidFill>
              </a:rPr>
              <a:t>convertModelToDTO</a:t>
            </a:r>
            <a:r>
              <a:rPr lang="en-IN" sz="2400" dirty="0">
                <a:solidFill>
                  <a:schemeClr val="tx1"/>
                </a:solidFill>
              </a:rPr>
              <a:t>(patient);</a:t>
            </a:r>
            <a:br>
              <a:rPr lang="en-IN" sz="2400" dirty="0">
                <a:solidFill>
                  <a:schemeClr val="accent1"/>
                </a:solidFill>
              </a:rPr>
            </a:br>
            <a:endParaRPr lang="en-IN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172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156" y="479854"/>
            <a:ext cx="11360800" cy="6084564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  <a:t>PATIENT CONTROLLER METHOD </a:t>
            </a:r>
            <a:br>
              <a:rPr lang="en-IN" sz="2400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</a:br>
            <a:br>
              <a:rPr lang="en-IN" sz="2400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</a:br>
            <a:r>
              <a:rPr lang="en-IN" sz="2400" dirty="0">
                <a:solidFill>
                  <a:schemeClr val="tx1"/>
                </a:solidFill>
              </a:rPr>
              <a:t>@</a:t>
            </a:r>
            <a:r>
              <a:rPr lang="en-IN" sz="2400" dirty="0" err="1">
                <a:solidFill>
                  <a:schemeClr val="tx1"/>
                </a:solidFill>
              </a:rPr>
              <a:t>PutMapping</a:t>
            </a:r>
            <a:r>
              <a:rPr lang="en-IN" sz="2400" dirty="0">
                <a:solidFill>
                  <a:schemeClr val="tx1"/>
                </a:solidFill>
              </a:rPr>
              <a:t> (value="/patient/{id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public </a:t>
            </a:r>
            <a:r>
              <a:rPr lang="en-US" sz="2400" dirty="0" err="1">
                <a:solidFill>
                  <a:schemeClr val="tx1"/>
                </a:solidFill>
              </a:rPr>
              <a:t>ResponseEntity</a:t>
            </a:r>
            <a:r>
              <a:rPr lang="en-US" sz="2400" dirty="0">
                <a:solidFill>
                  <a:schemeClr val="tx1"/>
                </a:solidFill>
              </a:rPr>
              <a:t> &lt;</a:t>
            </a:r>
            <a:r>
              <a:rPr lang="en-US" sz="2400" dirty="0" err="1">
                <a:solidFill>
                  <a:schemeClr val="tx1"/>
                </a:solidFill>
              </a:rPr>
              <a:t>PatientDTO</a:t>
            </a:r>
            <a:r>
              <a:rPr lang="en-US" sz="2400" dirty="0">
                <a:solidFill>
                  <a:schemeClr val="tx1"/>
                </a:solidFill>
              </a:rPr>
              <a:t>&gt; </a:t>
            </a:r>
            <a:r>
              <a:rPr lang="en-US" sz="2400" dirty="0" err="1">
                <a:solidFill>
                  <a:schemeClr val="tx1"/>
                </a:solidFill>
              </a:rPr>
              <a:t>updatePatient</a:t>
            </a:r>
            <a:r>
              <a:rPr lang="en-US" sz="2400" dirty="0">
                <a:solidFill>
                  <a:schemeClr val="tx1"/>
                </a:solidFill>
              </a:rPr>
              <a:t> (@</a:t>
            </a:r>
            <a:r>
              <a:rPr lang="en-US" sz="2400" dirty="0" err="1">
                <a:solidFill>
                  <a:schemeClr val="tx1"/>
                </a:solidFill>
              </a:rPr>
              <a:t>RequestBody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PatientDTO</a:t>
            </a:r>
            <a:r>
              <a:rPr lang="en-US" sz="2400">
                <a:solidFill>
                  <a:schemeClr val="tx1"/>
                </a:solidFill>
              </a:rPr>
              <a:t> patient),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@</a:t>
            </a:r>
            <a:r>
              <a:rPr lang="en-US" sz="2400" dirty="0" err="1">
                <a:solidFill>
                  <a:schemeClr val="tx1"/>
                </a:solidFill>
              </a:rPr>
              <a:t>PathVariable</a:t>
            </a:r>
            <a:r>
              <a:rPr lang="en-US" sz="2400" dirty="0">
                <a:solidFill>
                  <a:schemeClr val="tx1"/>
                </a:solidFill>
              </a:rPr>
              <a:t>("id") long </a:t>
            </a:r>
            <a:r>
              <a:rPr lang="en-US" sz="2400" dirty="0" err="1">
                <a:solidFill>
                  <a:schemeClr val="tx1"/>
                </a:solidFill>
              </a:rPr>
              <a:t>patId</a:t>
            </a:r>
            <a:r>
              <a:rPr lang="en-US" sz="2400" dirty="0">
                <a:solidFill>
                  <a:schemeClr val="tx1"/>
                </a:solidFill>
              </a:rPr>
              <a:t>) throws Exception {</a:t>
            </a:r>
            <a:br>
              <a:rPr lang="en-US" sz="2400" dirty="0">
                <a:solidFill>
                  <a:schemeClr val="tx1"/>
                </a:solidFill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 err="1">
                <a:solidFill>
                  <a:schemeClr val="tx1"/>
                </a:solidFill>
              </a:rPr>
              <a:t>PatientDTO</a:t>
            </a:r>
            <a:r>
              <a:rPr lang="en-IN" sz="2400" dirty="0">
                <a:solidFill>
                  <a:schemeClr val="tx1"/>
                </a:solidFill>
              </a:rPr>
              <a:t> </a:t>
            </a:r>
            <a:r>
              <a:rPr lang="en-IN" sz="2400" dirty="0" err="1">
                <a:solidFill>
                  <a:schemeClr val="tx1"/>
                </a:solidFill>
              </a:rPr>
              <a:t>patDTO</a:t>
            </a:r>
            <a:r>
              <a:rPr lang="en-IN" sz="2400" dirty="0">
                <a:solidFill>
                  <a:schemeClr val="tx1"/>
                </a:solidFill>
              </a:rPr>
              <a:t> = </a:t>
            </a:r>
            <a:r>
              <a:rPr lang="en-IN" sz="2400" dirty="0" err="1">
                <a:solidFill>
                  <a:schemeClr val="tx1"/>
                </a:solidFill>
              </a:rPr>
              <a:t>patientServiceImpl.update</a:t>
            </a:r>
            <a:r>
              <a:rPr lang="en-IN" sz="2400" dirty="0">
                <a:solidFill>
                  <a:schemeClr val="tx1"/>
                </a:solidFill>
              </a:rPr>
              <a:t>(patient, </a:t>
            </a:r>
            <a:r>
              <a:rPr lang="en-IN" sz="2400" dirty="0" err="1">
                <a:solidFill>
                  <a:schemeClr val="tx1"/>
                </a:solidFill>
              </a:rPr>
              <a:t>patId</a:t>
            </a:r>
            <a:r>
              <a:rPr lang="en-IN" sz="2400" dirty="0">
                <a:solidFill>
                  <a:schemeClr val="tx1"/>
                </a:solidFill>
              </a:rPr>
              <a:t>);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return </a:t>
            </a:r>
            <a:r>
              <a:rPr lang="en-IN" sz="2400" dirty="0" err="1">
                <a:solidFill>
                  <a:schemeClr val="tx1"/>
                </a:solidFill>
              </a:rPr>
              <a:t>ResponseEntity.</a:t>
            </a:r>
            <a:r>
              <a:rPr lang="en-IN" sz="2400" i="1" dirty="0" err="1">
                <a:solidFill>
                  <a:schemeClr val="tx1"/>
                </a:solidFill>
              </a:rPr>
              <a:t>ok</a:t>
            </a:r>
            <a:r>
              <a:rPr lang="en-IN" sz="2400" i="1" dirty="0">
                <a:solidFill>
                  <a:schemeClr val="tx1"/>
                </a:solidFill>
              </a:rPr>
              <a:t>().body(</a:t>
            </a:r>
            <a:r>
              <a:rPr lang="en-IN" sz="2400" i="1" dirty="0" err="1">
                <a:solidFill>
                  <a:schemeClr val="tx1"/>
                </a:solidFill>
              </a:rPr>
              <a:t>patDTO</a:t>
            </a:r>
            <a:r>
              <a:rPr lang="en-IN" sz="2400" i="1" dirty="0">
                <a:solidFill>
                  <a:schemeClr val="tx1"/>
                </a:solidFill>
              </a:rPr>
              <a:t>);</a:t>
            </a:r>
            <a:br>
              <a:rPr lang="en-IN" sz="2400" i="1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}</a:t>
            </a:r>
            <a:br>
              <a:rPr lang="en-IN" sz="2400" dirty="0">
                <a:solidFill>
                  <a:schemeClr val="tx1"/>
                </a:solidFill>
              </a:rPr>
            </a:br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165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0" y="521800"/>
            <a:ext cx="11360800" cy="5985325"/>
          </a:xfrm>
        </p:spPr>
        <p:txBody>
          <a:bodyPr>
            <a:noAutofit/>
          </a:bodyPr>
          <a:lstStyle/>
          <a:p>
            <a:br>
              <a:rPr lang="en-IN" sz="2400" i="1" dirty="0">
                <a:solidFill>
                  <a:schemeClr val="accent1"/>
                </a:solidFill>
                <a:latin typeface="Myanmar Text" pitchFamily="34" charset="0"/>
                <a:cs typeface="Myanmar Text" pitchFamily="34" charset="0"/>
              </a:rPr>
            </a:br>
            <a:r>
              <a:rPr lang="en-IN" sz="2400" i="1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  <a:t>PATIENT  SERVICE METHOD</a:t>
            </a:r>
            <a:br>
              <a:rPr lang="en-IN" sz="2400" i="1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</a:br>
            <a:r>
              <a:rPr lang="en-US" sz="2400" dirty="0">
                <a:solidFill>
                  <a:schemeClr val="tx1"/>
                </a:solidFill>
              </a:rPr>
              <a:t>public </a:t>
            </a:r>
            <a:r>
              <a:rPr lang="en-US" sz="2400" dirty="0" err="1">
                <a:solidFill>
                  <a:schemeClr val="tx1"/>
                </a:solidFill>
              </a:rPr>
              <a:t>PatientDTO</a:t>
            </a:r>
            <a:r>
              <a:rPr lang="en-US" sz="2400" dirty="0">
                <a:solidFill>
                  <a:schemeClr val="tx1"/>
                </a:solidFill>
              </a:rPr>
              <a:t> update(</a:t>
            </a:r>
            <a:r>
              <a:rPr lang="en-US" sz="2400" dirty="0" err="1">
                <a:solidFill>
                  <a:schemeClr val="tx1"/>
                </a:solidFill>
              </a:rPr>
              <a:t>PatientDTO</a:t>
            </a:r>
            <a:r>
              <a:rPr lang="en-US" sz="2400" dirty="0">
                <a:solidFill>
                  <a:schemeClr val="tx1"/>
                </a:solidFill>
              </a:rPr>
              <a:t> patient, long </a:t>
            </a:r>
            <a:r>
              <a:rPr lang="en-US" sz="2400" dirty="0" err="1">
                <a:solidFill>
                  <a:schemeClr val="tx1"/>
                </a:solidFill>
              </a:rPr>
              <a:t>pid</a:t>
            </a:r>
            <a:r>
              <a:rPr lang="en-US" sz="2400" dirty="0">
                <a:solidFill>
                  <a:schemeClr val="tx1"/>
                </a:solidFill>
              </a:rPr>
              <a:t>) throws Exception {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IN" sz="2400" dirty="0" err="1">
                <a:solidFill>
                  <a:schemeClr val="tx1"/>
                </a:solidFill>
              </a:rPr>
              <a:t>PatientDTO</a:t>
            </a:r>
            <a:r>
              <a:rPr lang="en-IN" sz="2400" dirty="0">
                <a:solidFill>
                  <a:schemeClr val="tx1"/>
                </a:solidFill>
              </a:rPr>
              <a:t> </a:t>
            </a:r>
            <a:r>
              <a:rPr lang="en-IN" sz="2400" dirty="0" err="1">
                <a:solidFill>
                  <a:schemeClr val="tx1"/>
                </a:solidFill>
              </a:rPr>
              <a:t>cpyPat</a:t>
            </a:r>
            <a:r>
              <a:rPr lang="en-IN" sz="2400" dirty="0">
                <a:solidFill>
                  <a:schemeClr val="tx1"/>
                </a:solidFill>
              </a:rPr>
              <a:t> = </a:t>
            </a:r>
            <a:r>
              <a:rPr lang="en-IN" sz="2400" dirty="0" err="1">
                <a:solidFill>
                  <a:schemeClr val="tx1"/>
                </a:solidFill>
              </a:rPr>
              <a:t>getById</a:t>
            </a:r>
            <a:r>
              <a:rPr lang="en-IN" sz="2400" dirty="0">
                <a:solidFill>
                  <a:schemeClr val="tx1"/>
                </a:solidFill>
              </a:rPr>
              <a:t>(</a:t>
            </a:r>
            <a:r>
              <a:rPr lang="en-IN" sz="2400" dirty="0" err="1">
                <a:solidFill>
                  <a:schemeClr val="tx1"/>
                </a:solidFill>
              </a:rPr>
              <a:t>pid</a:t>
            </a:r>
            <a:r>
              <a:rPr lang="en-IN" sz="2400" dirty="0">
                <a:solidFill>
                  <a:schemeClr val="tx1"/>
                </a:solidFill>
              </a:rPr>
              <a:t>);</a:t>
            </a:r>
            <a:br>
              <a:rPr lang="en-IN" sz="2400" dirty="0">
                <a:solidFill>
                  <a:schemeClr val="tx1"/>
                </a:solidFill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 err="1">
                <a:solidFill>
                  <a:schemeClr val="tx1"/>
                </a:solidFill>
              </a:rPr>
              <a:t>cpyPat.setpName</a:t>
            </a:r>
            <a:r>
              <a:rPr lang="en-IN" sz="2400" dirty="0">
                <a:solidFill>
                  <a:schemeClr val="tx1"/>
                </a:solidFill>
              </a:rPr>
              <a:t>(</a:t>
            </a:r>
            <a:r>
              <a:rPr lang="en-IN" sz="2400" dirty="0" err="1">
                <a:solidFill>
                  <a:schemeClr val="tx1"/>
                </a:solidFill>
              </a:rPr>
              <a:t>patient.getpName</a:t>
            </a:r>
            <a:r>
              <a:rPr lang="en-IN" sz="2400" dirty="0">
                <a:solidFill>
                  <a:schemeClr val="tx1"/>
                </a:solidFill>
              </a:rPr>
              <a:t>());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 err="1">
                <a:solidFill>
                  <a:schemeClr val="tx1"/>
                </a:solidFill>
              </a:rPr>
              <a:t>cpyPat.setpAdd</a:t>
            </a:r>
            <a:r>
              <a:rPr lang="en-IN" sz="2400" dirty="0">
                <a:solidFill>
                  <a:schemeClr val="tx1"/>
                </a:solidFill>
              </a:rPr>
              <a:t>(</a:t>
            </a:r>
            <a:r>
              <a:rPr lang="en-IN" sz="2400" dirty="0" err="1">
                <a:solidFill>
                  <a:schemeClr val="tx1"/>
                </a:solidFill>
              </a:rPr>
              <a:t>patient.getpAdd</a:t>
            </a:r>
            <a:r>
              <a:rPr lang="en-IN" sz="2400" dirty="0">
                <a:solidFill>
                  <a:schemeClr val="tx1"/>
                </a:solidFill>
              </a:rPr>
              <a:t>());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 err="1">
                <a:solidFill>
                  <a:schemeClr val="tx1"/>
                </a:solidFill>
              </a:rPr>
              <a:t>cpyPat.setpDob</a:t>
            </a:r>
            <a:r>
              <a:rPr lang="en-IN" sz="2400" dirty="0">
                <a:solidFill>
                  <a:schemeClr val="tx1"/>
                </a:solidFill>
              </a:rPr>
              <a:t>(</a:t>
            </a:r>
            <a:r>
              <a:rPr lang="en-IN" sz="2400" dirty="0" err="1">
                <a:solidFill>
                  <a:schemeClr val="tx1"/>
                </a:solidFill>
              </a:rPr>
              <a:t>patient.getpDob</a:t>
            </a:r>
            <a:r>
              <a:rPr lang="en-IN" sz="2400" dirty="0">
                <a:solidFill>
                  <a:schemeClr val="tx1"/>
                </a:solidFill>
              </a:rPr>
              <a:t>());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 err="1">
                <a:solidFill>
                  <a:schemeClr val="tx1"/>
                </a:solidFill>
              </a:rPr>
              <a:t>cpyPat.setpMobileNo</a:t>
            </a:r>
            <a:r>
              <a:rPr lang="en-IN" sz="2400" dirty="0">
                <a:solidFill>
                  <a:schemeClr val="tx1"/>
                </a:solidFill>
              </a:rPr>
              <a:t>(</a:t>
            </a:r>
            <a:r>
              <a:rPr lang="en-IN" sz="2400" dirty="0" err="1">
                <a:solidFill>
                  <a:schemeClr val="tx1"/>
                </a:solidFill>
              </a:rPr>
              <a:t>patient.getpMobileNo</a:t>
            </a:r>
            <a:r>
              <a:rPr lang="en-IN" sz="2400" dirty="0">
                <a:solidFill>
                  <a:schemeClr val="tx1"/>
                </a:solidFill>
              </a:rPr>
              <a:t>());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 err="1">
                <a:solidFill>
                  <a:schemeClr val="tx1"/>
                </a:solidFill>
              </a:rPr>
              <a:t>cpyPat.setDoc</a:t>
            </a:r>
            <a:r>
              <a:rPr lang="en-IN" sz="2400" dirty="0">
                <a:solidFill>
                  <a:schemeClr val="tx1"/>
                </a:solidFill>
              </a:rPr>
              <a:t>(</a:t>
            </a:r>
            <a:r>
              <a:rPr lang="en-IN" sz="2400" dirty="0" err="1">
                <a:solidFill>
                  <a:schemeClr val="tx1"/>
                </a:solidFill>
              </a:rPr>
              <a:t>patient.getDoc</a:t>
            </a:r>
            <a:r>
              <a:rPr lang="en-IN" sz="2400" dirty="0">
                <a:solidFill>
                  <a:schemeClr val="tx1"/>
                </a:solidFill>
              </a:rPr>
              <a:t>());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 err="1">
                <a:solidFill>
                  <a:schemeClr val="tx1"/>
                </a:solidFill>
              </a:rPr>
              <a:t>cpyPat.setTest</a:t>
            </a:r>
            <a:r>
              <a:rPr lang="en-IN" sz="2400" dirty="0">
                <a:solidFill>
                  <a:schemeClr val="tx1"/>
                </a:solidFill>
              </a:rPr>
              <a:t>(</a:t>
            </a:r>
            <a:r>
              <a:rPr lang="en-IN" sz="2400" dirty="0" err="1">
                <a:solidFill>
                  <a:schemeClr val="tx1"/>
                </a:solidFill>
              </a:rPr>
              <a:t>patient.getTest</a:t>
            </a:r>
            <a:r>
              <a:rPr lang="en-IN" sz="2400" dirty="0">
                <a:solidFill>
                  <a:schemeClr val="tx1"/>
                </a:solidFill>
              </a:rPr>
              <a:t>());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Patient pat = </a:t>
            </a:r>
            <a:r>
              <a:rPr lang="en-IN" sz="2400" dirty="0" err="1">
                <a:solidFill>
                  <a:schemeClr val="tx1"/>
                </a:solidFill>
              </a:rPr>
              <a:t>convertDTOtoModel</a:t>
            </a:r>
            <a:r>
              <a:rPr lang="en-IN" sz="2400" dirty="0">
                <a:solidFill>
                  <a:schemeClr val="tx1"/>
                </a:solidFill>
              </a:rPr>
              <a:t>(</a:t>
            </a:r>
            <a:r>
              <a:rPr lang="en-IN" sz="2400" dirty="0" err="1">
                <a:solidFill>
                  <a:schemeClr val="tx1"/>
                </a:solidFill>
              </a:rPr>
              <a:t>cpyPat</a:t>
            </a:r>
            <a:r>
              <a:rPr lang="en-IN" sz="2400" dirty="0">
                <a:solidFill>
                  <a:schemeClr val="tx1"/>
                </a:solidFill>
              </a:rPr>
              <a:t>);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 err="1">
                <a:solidFill>
                  <a:schemeClr val="tx1"/>
                </a:solidFill>
              </a:rPr>
              <a:t>pRepo.save</a:t>
            </a:r>
            <a:r>
              <a:rPr lang="en-IN" sz="2400" dirty="0">
                <a:solidFill>
                  <a:schemeClr val="tx1"/>
                </a:solidFill>
              </a:rPr>
              <a:t>(pat); //step2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return </a:t>
            </a:r>
            <a:r>
              <a:rPr lang="en-IN" sz="2400" dirty="0" err="1">
                <a:solidFill>
                  <a:schemeClr val="tx1"/>
                </a:solidFill>
              </a:rPr>
              <a:t>convertModelToDTO</a:t>
            </a:r>
            <a:r>
              <a:rPr lang="en-IN" sz="2400" dirty="0">
                <a:solidFill>
                  <a:schemeClr val="tx1"/>
                </a:solidFill>
              </a:rPr>
              <a:t>(pat); //step 3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}</a:t>
            </a:r>
            <a:br>
              <a:rPr lang="en-IN" sz="2400" dirty="0">
                <a:solidFill>
                  <a:schemeClr val="tx1"/>
                </a:solidFill>
              </a:rPr>
            </a:br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363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86309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0" y="521800"/>
            <a:ext cx="11360800" cy="5985325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  <a:t>PATIENT CONTROLLER METHOD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@</a:t>
            </a:r>
            <a:r>
              <a:rPr lang="en-IN" sz="2400" dirty="0" err="1">
                <a:solidFill>
                  <a:schemeClr val="tx1"/>
                </a:solidFill>
              </a:rPr>
              <a:t>DeleteMapping</a:t>
            </a:r>
            <a:r>
              <a:rPr lang="en-IN" sz="2400" dirty="0">
                <a:solidFill>
                  <a:schemeClr val="tx1"/>
                </a:solidFill>
              </a:rPr>
              <a:t>(value="/patient/{id}")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public Map&lt;String, Boolean&gt; </a:t>
            </a:r>
            <a:r>
              <a:rPr lang="en-US" sz="2400" dirty="0" err="1">
                <a:solidFill>
                  <a:schemeClr val="tx1"/>
                </a:solidFill>
              </a:rPr>
              <a:t>deletePatient</a:t>
            </a:r>
            <a:r>
              <a:rPr lang="en-US" sz="2400" dirty="0">
                <a:solidFill>
                  <a:schemeClr val="tx1"/>
                </a:solidFill>
              </a:rPr>
              <a:t>(@</a:t>
            </a:r>
            <a:r>
              <a:rPr lang="en-US" sz="2400" dirty="0" err="1">
                <a:solidFill>
                  <a:schemeClr val="tx1"/>
                </a:solidFill>
              </a:rPr>
              <a:t>PathVariable</a:t>
            </a:r>
            <a:r>
              <a:rPr lang="en-US" sz="2400" dirty="0">
                <a:solidFill>
                  <a:schemeClr val="tx1"/>
                </a:solidFill>
              </a:rPr>
              <a:t> long id) throws Exception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{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return </a:t>
            </a:r>
            <a:r>
              <a:rPr lang="en-IN" sz="2400" dirty="0" err="1">
                <a:solidFill>
                  <a:schemeClr val="tx1"/>
                </a:solidFill>
              </a:rPr>
              <a:t>patientServiceImpl.delete</a:t>
            </a:r>
            <a:r>
              <a:rPr lang="en-IN" sz="2400" dirty="0">
                <a:solidFill>
                  <a:schemeClr val="tx1"/>
                </a:solidFill>
              </a:rPr>
              <a:t>(id);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}</a:t>
            </a:r>
            <a:br>
              <a:rPr lang="en-IN" sz="2400" dirty="0">
                <a:solidFill>
                  <a:schemeClr val="tx1"/>
                </a:solidFill>
              </a:rPr>
            </a:br>
            <a:br>
              <a:rPr lang="en-IN" sz="2400" i="1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</a:br>
            <a:r>
              <a:rPr lang="en-IN" sz="2400" i="1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  <a:t>PATIENT  SERVICE METHOD</a:t>
            </a:r>
            <a:br>
              <a:rPr lang="en-IN" sz="2400" i="1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</a:br>
            <a:r>
              <a:rPr lang="en-US" sz="2400" dirty="0">
                <a:solidFill>
                  <a:schemeClr val="tx1"/>
                </a:solidFill>
              </a:rPr>
              <a:t>public </a:t>
            </a:r>
            <a:r>
              <a:rPr lang="en-US" sz="2400" dirty="0" err="1">
                <a:solidFill>
                  <a:schemeClr val="tx1"/>
                </a:solidFill>
              </a:rPr>
              <a:t>PatientDTO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getById</a:t>
            </a:r>
            <a:r>
              <a:rPr lang="en-US" sz="2400" dirty="0">
                <a:solidFill>
                  <a:schemeClr val="tx1"/>
                </a:solidFill>
              </a:rPr>
              <a:t>(long </a:t>
            </a:r>
            <a:r>
              <a:rPr lang="en-US" sz="2400" dirty="0" err="1">
                <a:solidFill>
                  <a:schemeClr val="tx1"/>
                </a:solidFill>
              </a:rPr>
              <a:t>pid</a:t>
            </a:r>
            <a:r>
              <a:rPr lang="en-US" sz="2400" dirty="0">
                <a:solidFill>
                  <a:schemeClr val="tx1"/>
                </a:solidFill>
              </a:rPr>
              <a:t>) throws Exception {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Patient  </a:t>
            </a:r>
            <a:r>
              <a:rPr lang="en-IN" sz="2400" dirty="0" err="1">
                <a:solidFill>
                  <a:schemeClr val="tx1"/>
                </a:solidFill>
              </a:rPr>
              <a:t>patient</a:t>
            </a:r>
            <a:r>
              <a:rPr lang="en-IN" sz="2400" dirty="0">
                <a:solidFill>
                  <a:schemeClr val="tx1"/>
                </a:solidFill>
              </a:rPr>
              <a:t> = </a:t>
            </a:r>
            <a:r>
              <a:rPr lang="en-IN" sz="2400" dirty="0" err="1">
                <a:solidFill>
                  <a:schemeClr val="tx1"/>
                </a:solidFill>
              </a:rPr>
              <a:t>pRepo.findById</a:t>
            </a:r>
            <a:r>
              <a:rPr lang="en-IN" sz="2400" dirty="0">
                <a:solidFill>
                  <a:schemeClr val="tx1"/>
                </a:solidFill>
              </a:rPr>
              <a:t>(</a:t>
            </a:r>
            <a:r>
              <a:rPr lang="en-IN" sz="2400" dirty="0" err="1">
                <a:solidFill>
                  <a:schemeClr val="tx1"/>
                </a:solidFill>
              </a:rPr>
              <a:t>pid</a:t>
            </a:r>
            <a:r>
              <a:rPr lang="en-IN" sz="2400" dirty="0">
                <a:solidFill>
                  <a:schemeClr val="tx1"/>
                </a:solidFill>
              </a:rPr>
              <a:t>)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.</a:t>
            </a:r>
            <a:r>
              <a:rPr lang="en-US" sz="2400" dirty="0" err="1">
                <a:solidFill>
                  <a:schemeClr val="tx1"/>
                </a:solidFill>
              </a:rPr>
              <a:t>orElseThrow</a:t>
            </a:r>
            <a:r>
              <a:rPr lang="en-US" sz="2400" dirty="0">
                <a:solidFill>
                  <a:schemeClr val="tx1"/>
                </a:solidFill>
              </a:rPr>
              <a:t>(() -&gt; new Exception("ID NOT FOUND EXCEPTION :::: " + </a:t>
            </a:r>
            <a:r>
              <a:rPr lang="en-US" sz="2400" dirty="0" err="1">
                <a:solidFill>
                  <a:schemeClr val="tx1"/>
                </a:solidFill>
              </a:rPr>
              <a:t>pid</a:t>
            </a:r>
            <a:r>
              <a:rPr lang="en-US" sz="2400" dirty="0">
                <a:solidFill>
                  <a:schemeClr val="tx1"/>
                </a:solidFill>
              </a:rPr>
              <a:t>));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return </a:t>
            </a:r>
            <a:r>
              <a:rPr lang="en-IN" sz="2400" dirty="0" err="1">
                <a:solidFill>
                  <a:schemeClr val="tx1"/>
                </a:solidFill>
              </a:rPr>
              <a:t>convertModelToDTO</a:t>
            </a:r>
            <a:r>
              <a:rPr lang="en-IN" sz="2400" dirty="0">
                <a:solidFill>
                  <a:schemeClr val="tx1"/>
                </a:solidFill>
              </a:rPr>
              <a:t>(patient);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5212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0" y="521799"/>
            <a:ext cx="11360800" cy="6155447"/>
          </a:xfrm>
        </p:spPr>
        <p:txBody>
          <a:bodyPr>
            <a:normAutofit fontScale="90000"/>
          </a:bodyPr>
          <a:lstStyle/>
          <a:p>
            <a:r>
              <a:rPr lang="en-IN" sz="2667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  <a:t>PATIENT CONTROLLER METHOD </a:t>
            </a:r>
            <a:br>
              <a:rPr lang="en-IN" sz="2667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</a:br>
            <a:r>
              <a:rPr lang="en-IN" sz="2667" dirty="0">
                <a:solidFill>
                  <a:schemeClr val="tx1"/>
                </a:solidFill>
              </a:rPr>
              <a:t>@</a:t>
            </a:r>
            <a:r>
              <a:rPr lang="en-IN" sz="2667" dirty="0" err="1">
                <a:solidFill>
                  <a:schemeClr val="tx1"/>
                </a:solidFill>
              </a:rPr>
              <a:t>GetMapping</a:t>
            </a:r>
            <a:r>
              <a:rPr lang="en-IN" sz="2667" dirty="0">
                <a:solidFill>
                  <a:schemeClr val="tx1"/>
                </a:solidFill>
              </a:rPr>
              <a:t>(value="/patient/{id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US" sz="2667" dirty="0">
                <a:solidFill>
                  <a:schemeClr val="tx1"/>
                </a:solidFill>
              </a:rPr>
              <a:t>public </a:t>
            </a:r>
            <a:r>
              <a:rPr lang="en-US" sz="2667" dirty="0" err="1">
                <a:solidFill>
                  <a:schemeClr val="tx1"/>
                </a:solidFill>
              </a:rPr>
              <a:t>ResponseEntity</a:t>
            </a:r>
            <a:r>
              <a:rPr lang="en-US" sz="2667" dirty="0">
                <a:solidFill>
                  <a:schemeClr val="tx1"/>
                </a:solidFill>
              </a:rPr>
              <a:t>&lt;</a:t>
            </a:r>
            <a:r>
              <a:rPr lang="en-US" sz="2667" dirty="0" err="1">
                <a:solidFill>
                  <a:schemeClr val="tx1"/>
                </a:solidFill>
              </a:rPr>
              <a:t>PatientDTO</a:t>
            </a:r>
            <a:r>
              <a:rPr lang="en-US" sz="2667" dirty="0">
                <a:solidFill>
                  <a:schemeClr val="tx1"/>
                </a:solidFill>
              </a:rPr>
              <a:t>&gt; </a:t>
            </a:r>
            <a:r>
              <a:rPr lang="en-US" sz="2667" dirty="0" err="1">
                <a:solidFill>
                  <a:schemeClr val="tx1"/>
                </a:solidFill>
              </a:rPr>
              <a:t>findById</a:t>
            </a:r>
            <a:r>
              <a:rPr lang="en-US" sz="2667" dirty="0">
                <a:solidFill>
                  <a:schemeClr val="tx1"/>
                </a:solidFill>
              </a:rPr>
              <a:t>(@</a:t>
            </a:r>
            <a:r>
              <a:rPr lang="en-US" sz="2667" dirty="0" err="1">
                <a:solidFill>
                  <a:schemeClr val="tx1"/>
                </a:solidFill>
              </a:rPr>
              <a:t>PathVariable</a:t>
            </a:r>
            <a:r>
              <a:rPr lang="en-US" sz="2667" dirty="0">
                <a:solidFill>
                  <a:schemeClr val="tx1"/>
                </a:solidFill>
              </a:rPr>
              <a:t> long id) throws Exception {</a:t>
            </a:r>
            <a:br>
              <a:rPr lang="en-US" sz="2667" dirty="0">
                <a:solidFill>
                  <a:schemeClr val="tx1"/>
                </a:solidFill>
              </a:rPr>
            </a:br>
            <a:r>
              <a:rPr lang="en-IN" sz="2667" dirty="0" err="1">
                <a:solidFill>
                  <a:schemeClr val="tx1"/>
                </a:solidFill>
              </a:rPr>
              <a:t>PatientDTO</a:t>
            </a:r>
            <a:r>
              <a:rPr lang="en-IN" sz="2667" dirty="0">
                <a:solidFill>
                  <a:schemeClr val="tx1"/>
                </a:solidFill>
              </a:rPr>
              <a:t> </a:t>
            </a:r>
            <a:r>
              <a:rPr lang="en-IN" sz="2667" dirty="0" err="1">
                <a:solidFill>
                  <a:schemeClr val="tx1"/>
                </a:solidFill>
              </a:rPr>
              <a:t>patDTO</a:t>
            </a:r>
            <a:r>
              <a:rPr lang="en-IN" sz="2667" dirty="0">
                <a:solidFill>
                  <a:schemeClr val="tx1"/>
                </a:solidFill>
              </a:rPr>
              <a:t> =  </a:t>
            </a:r>
            <a:r>
              <a:rPr lang="en-IN" sz="2667" dirty="0" err="1">
                <a:solidFill>
                  <a:schemeClr val="tx1"/>
                </a:solidFill>
              </a:rPr>
              <a:t>patientServiceImpl.getById</a:t>
            </a:r>
            <a:r>
              <a:rPr lang="en-IN" sz="2667" dirty="0">
                <a:solidFill>
                  <a:schemeClr val="tx1"/>
                </a:solidFill>
              </a:rPr>
              <a:t>(id);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return </a:t>
            </a:r>
            <a:r>
              <a:rPr lang="en-IN" sz="2667" dirty="0" err="1">
                <a:solidFill>
                  <a:schemeClr val="tx1"/>
                </a:solidFill>
              </a:rPr>
              <a:t>ResponseEntity.</a:t>
            </a:r>
            <a:r>
              <a:rPr lang="en-IN" sz="2667" i="1" dirty="0" err="1">
                <a:solidFill>
                  <a:schemeClr val="tx1"/>
                </a:solidFill>
              </a:rPr>
              <a:t>ok</a:t>
            </a:r>
            <a:r>
              <a:rPr lang="en-IN" sz="2667" i="1" dirty="0">
                <a:solidFill>
                  <a:schemeClr val="tx1"/>
                </a:solidFill>
              </a:rPr>
              <a:t>().body(</a:t>
            </a:r>
            <a:r>
              <a:rPr lang="en-IN" sz="2667" i="1" dirty="0" err="1">
                <a:solidFill>
                  <a:schemeClr val="tx1"/>
                </a:solidFill>
              </a:rPr>
              <a:t>patDTO</a:t>
            </a:r>
            <a:r>
              <a:rPr lang="en-IN" sz="2667" i="1" dirty="0">
                <a:solidFill>
                  <a:schemeClr val="tx1"/>
                </a:solidFill>
              </a:rPr>
              <a:t>);</a:t>
            </a:r>
            <a:br>
              <a:rPr lang="en-IN" sz="2667" i="1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}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i="1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  <a:t>PATIENT  SERVICE METHOD</a:t>
            </a:r>
            <a:br>
              <a:rPr lang="en-IN" sz="2667" i="1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</a:br>
            <a:r>
              <a:rPr lang="en-IN" sz="2667" dirty="0">
                <a:solidFill>
                  <a:schemeClr val="tx1"/>
                </a:solidFill>
              </a:rPr>
              <a:t>public List&lt;</a:t>
            </a:r>
            <a:r>
              <a:rPr lang="en-IN" sz="2667" dirty="0" err="1">
                <a:solidFill>
                  <a:schemeClr val="tx1"/>
                </a:solidFill>
              </a:rPr>
              <a:t>PatientDTO</a:t>
            </a:r>
            <a:r>
              <a:rPr lang="en-IN" sz="2667" dirty="0">
                <a:solidFill>
                  <a:schemeClr val="tx1"/>
                </a:solidFill>
              </a:rPr>
              <a:t>&gt; </a:t>
            </a:r>
            <a:r>
              <a:rPr lang="en-IN" sz="2667" dirty="0" err="1">
                <a:solidFill>
                  <a:schemeClr val="tx1"/>
                </a:solidFill>
              </a:rPr>
              <a:t>getAll</a:t>
            </a:r>
            <a:r>
              <a:rPr lang="en-IN" sz="2667" dirty="0">
                <a:solidFill>
                  <a:schemeClr val="tx1"/>
                </a:solidFill>
              </a:rPr>
              <a:t>() {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List&lt;Patient&gt; </a:t>
            </a:r>
            <a:r>
              <a:rPr lang="en-IN" sz="2667" dirty="0" err="1">
                <a:solidFill>
                  <a:schemeClr val="tx1"/>
                </a:solidFill>
              </a:rPr>
              <a:t>patientList</a:t>
            </a:r>
            <a:r>
              <a:rPr lang="en-IN" sz="2667" dirty="0">
                <a:solidFill>
                  <a:schemeClr val="tx1"/>
                </a:solidFill>
              </a:rPr>
              <a:t> = </a:t>
            </a:r>
            <a:r>
              <a:rPr lang="en-IN" sz="2667" dirty="0" err="1">
                <a:solidFill>
                  <a:schemeClr val="tx1"/>
                </a:solidFill>
              </a:rPr>
              <a:t>pRepo.findAll</a:t>
            </a:r>
            <a:r>
              <a:rPr lang="en-IN" sz="2667" dirty="0">
                <a:solidFill>
                  <a:schemeClr val="tx1"/>
                </a:solidFill>
              </a:rPr>
              <a:t>();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List&lt;</a:t>
            </a:r>
            <a:r>
              <a:rPr lang="en-IN" sz="2667" dirty="0" err="1">
                <a:solidFill>
                  <a:schemeClr val="tx1"/>
                </a:solidFill>
              </a:rPr>
              <a:t>PatientDTO</a:t>
            </a:r>
            <a:r>
              <a:rPr lang="en-IN" sz="2667" dirty="0">
                <a:solidFill>
                  <a:schemeClr val="tx1"/>
                </a:solidFill>
              </a:rPr>
              <a:t>&gt; </a:t>
            </a:r>
            <a:r>
              <a:rPr lang="en-IN" sz="2667" dirty="0" err="1">
                <a:solidFill>
                  <a:schemeClr val="tx1"/>
                </a:solidFill>
              </a:rPr>
              <a:t>patientDTOList</a:t>
            </a:r>
            <a:r>
              <a:rPr lang="en-IN" sz="2667" dirty="0">
                <a:solidFill>
                  <a:schemeClr val="tx1"/>
                </a:solidFill>
              </a:rPr>
              <a:t> = new </a:t>
            </a:r>
            <a:r>
              <a:rPr lang="en-IN" sz="2667" dirty="0" err="1">
                <a:solidFill>
                  <a:schemeClr val="tx1"/>
                </a:solidFill>
              </a:rPr>
              <a:t>ArrayList</a:t>
            </a:r>
            <a:r>
              <a:rPr lang="en-IN" sz="2667" dirty="0">
                <a:solidFill>
                  <a:schemeClr val="tx1"/>
                </a:solidFill>
              </a:rPr>
              <a:t>&lt;&gt;();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for(Patient </a:t>
            </a:r>
            <a:r>
              <a:rPr lang="en-IN" sz="2667" dirty="0" err="1">
                <a:solidFill>
                  <a:schemeClr val="tx1"/>
                </a:solidFill>
              </a:rPr>
              <a:t>patient</a:t>
            </a:r>
            <a:r>
              <a:rPr lang="en-IN" sz="2667" dirty="0">
                <a:solidFill>
                  <a:schemeClr val="tx1"/>
                </a:solidFill>
              </a:rPr>
              <a:t> : </a:t>
            </a:r>
            <a:r>
              <a:rPr lang="en-IN" sz="2667" dirty="0" err="1">
                <a:solidFill>
                  <a:schemeClr val="tx1"/>
                </a:solidFill>
              </a:rPr>
              <a:t>patientList</a:t>
            </a:r>
            <a:r>
              <a:rPr lang="en-IN" sz="2667" dirty="0">
                <a:solidFill>
                  <a:schemeClr val="tx1"/>
                </a:solidFill>
              </a:rPr>
              <a:t>) {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 err="1">
                <a:solidFill>
                  <a:schemeClr val="tx1"/>
                </a:solidFill>
              </a:rPr>
              <a:t>patientDTOList.add</a:t>
            </a:r>
            <a:r>
              <a:rPr lang="en-IN" sz="2667" dirty="0">
                <a:solidFill>
                  <a:schemeClr val="tx1"/>
                </a:solidFill>
              </a:rPr>
              <a:t>(</a:t>
            </a:r>
            <a:r>
              <a:rPr lang="en-IN" sz="2667" dirty="0" err="1">
                <a:solidFill>
                  <a:schemeClr val="tx1"/>
                </a:solidFill>
              </a:rPr>
              <a:t>convertModelToDTO</a:t>
            </a:r>
            <a:r>
              <a:rPr lang="en-IN" sz="2667" dirty="0">
                <a:solidFill>
                  <a:schemeClr val="tx1"/>
                </a:solidFill>
              </a:rPr>
              <a:t>(patient));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}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return </a:t>
            </a:r>
            <a:r>
              <a:rPr lang="en-IN" sz="2667" dirty="0" err="1">
                <a:solidFill>
                  <a:schemeClr val="tx1"/>
                </a:solidFill>
              </a:rPr>
              <a:t>patientDTOList</a:t>
            </a:r>
            <a:r>
              <a:rPr lang="en-IN" sz="2667" dirty="0">
                <a:solidFill>
                  <a:schemeClr val="tx1"/>
                </a:solidFill>
              </a:rPr>
              <a:t>;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}</a:t>
            </a:r>
            <a:br>
              <a:rPr lang="en-IN" sz="2667" dirty="0">
                <a:solidFill>
                  <a:schemeClr val="tx1"/>
                </a:solidFill>
              </a:rPr>
            </a:br>
            <a:endParaRPr lang="en-IN" sz="266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0439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363" y="226829"/>
            <a:ext cx="11360800" cy="6379535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  <a:t>PATIENT CONTROLLER METHOD </a:t>
            </a:r>
            <a:br>
              <a:rPr lang="en-IN" sz="2400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</a:br>
            <a:br>
              <a:rPr lang="en-IN" sz="2400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</a:br>
            <a:r>
              <a:rPr lang="en-IN" sz="2400" dirty="0">
                <a:solidFill>
                  <a:schemeClr val="tx1"/>
                </a:solidFill>
              </a:rPr>
              <a:t>@</a:t>
            </a:r>
            <a:r>
              <a:rPr lang="en-IN" sz="2400" dirty="0" err="1">
                <a:solidFill>
                  <a:schemeClr val="tx1"/>
                </a:solidFill>
              </a:rPr>
              <a:t>PostMapping</a:t>
            </a:r>
            <a:r>
              <a:rPr lang="en-IN" sz="2400" dirty="0">
                <a:solidFill>
                  <a:schemeClr val="tx1"/>
                </a:solidFill>
              </a:rPr>
              <a:t>(value = "/patient/check")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public </a:t>
            </a:r>
            <a:r>
              <a:rPr lang="en-US" sz="2400" dirty="0" err="1">
                <a:solidFill>
                  <a:schemeClr val="tx1"/>
                </a:solidFill>
              </a:rPr>
              <a:t>ResponseEntity</a:t>
            </a:r>
            <a:r>
              <a:rPr lang="en-US" sz="2400" dirty="0">
                <a:solidFill>
                  <a:schemeClr val="tx1"/>
                </a:solidFill>
              </a:rPr>
              <a:t>&lt;Map&lt;String, Boolean&gt;&gt; </a:t>
            </a:r>
            <a:r>
              <a:rPr lang="en-US" sz="2400" dirty="0" err="1">
                <a:solidFill>
                  <a:schemeClr val="tx1"/>
                </a:solidFill>
              </a:rPr>
              <a:t>isExists</a:t>
            </a:r>
            <a:r>
              <a:rPr lang="en-US" sz="2400" dirty="0">
                <a:solidFill>
                  <a:schemeClr val="tx1"/>
                </a:solidFill>
              </a:rPr>
              <a:t>(@</a:t>
            </a:r>
            <a:r>
              <a:rPr lang="en-US" sz="2400" dirty="0" err="1">
                <a:solidFill>
                  <a:schemeClr val="tx1"/>
                </a:solidFill>
              </a:rPr>
              <a:t>RequestBody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PatientDTO</a:t>
            </a:r>
            <a:r>
              <a:rPr lang="en-US" sz="2400" dirty="0">
                <a:solidFill>
                  <a:schemeClr val="tx1"/>
                </a:solidFill>
              </a:rPr>
              <a:t> patient){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Map&lt;String, Boolean&gt; res = new </a:t>
            </a:r>
            <a:r>
              <a:rPr lang="en-US" sz="2400" dirty="0" err="1">
                <a:solidFill>
                  <a:schemeClr val="tx1"/>
                </a:solidFill>
              </a:rPr>
              <a:t>HashMap</a:t>
            </a:r>
            <a:r>
              <a:rPr lang="en-US" sz="2400" dirty="0">
                <a:solidFill>
                  <a:schemeClr val="tx1"/>
                </a:solidFill>
              </a:rPr>
              <a:t>&lt;&gt;();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if(</a:t>
            </a:r>
            <a:r>
              <a:rPr lang="en-IN" sz="2400" dirty="0" err="1">
                <a:solidFill>
                  <a:schemeClr val="tx1"/>
                </a:solidFill>
              </a:rPr>
              <a:t>patientServiceImpl.existsByNumber</a:t>
            </a:r>
            <a:r>
              <a:rPr lang="en-IN" sz="2400" dirty="0">
                <a:solidFill>
                  <a:schemeClr val="tx1"/>
                </a:solidFill>
              </a:rPr>
              <a:t>(patient)) {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 err="1">
                <a:solidFill>
                  <a:schemeClr val="tx1"/>
                </a:solidFill>
              </a:rPr>
              <a:t>res.put</a:t>
            </a:r>
            <a:r>
              <a:rPr lang="en-IN" sz="2400" dirty="0">
                <a:solidFill>
                  <a:schemeClr val="tx1"/>
                </a:solidFill>
              </a:rPr>
              <a:t>("available", </a:t>
            </a:r>
            <a:r>
              <a:rPr lang="en-IN" sz="2400" dirty="0" err="1">
                <a:solidFill>
                  <a:schemeClr val="tx1"/>
                </a:solidFill>
              </a:rPr>
              <a:t>Boolean.</a:t>
            </a:r>
            <a:r>
              <a:rPr lang="en-IN" sz="2400" i="1" dirty="0" err="1">
                <a:solidFill>
                  <a:schemeClr val="tx1"/>
                </a:solidFill>
              </a:rPr>
              <a:t>TRUE</a:t>
            </a:r>
            <a:r>
              <a:rPr lang="en-IN" sz="2400" i="1" dirty="0">
                <a:solidFill>
                  <a:schemeClr val="tx1"/>
                </a:solidFill>
              </a:rPr>
              <a:t>);</a:t>
            </a:r>
            <a:br>
              <a:rPr lang="en-IN" sz="2400" i="1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}else {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 err="1">
                <a:solidFill>
                  <a:schemeClr val="tx1"/>
                </a:solidFill>
              </a:rPr>
              <a:t>res.put</a:t>
            </a:r>
            <a:r>
              <a:rPr lang="en-IN" sz="2400" dirty="0">
                <a:solidFill>
                  <a:schemeClr val="tx1"/>
                </a:solidFill>
              </a:rPr>
              <a:t>("available", </a:t>
            </a:r>
            <a:r>
              <a:rPr lang="en-IN" sz="2400" dirty="0" err="1">
                <a:solidFill>
                  <a:schemeClr val="tx1"/>
                </a:solidFill>
              </a:rPr>
              <a:t>Boolean.</a:t>
            </a:r>
            <a:r>
              <a:rPr lang="en-IN" sz="2400" i="1" dirty="0" err="1">
                <a:solidFill>
                  <a:schemeClr val="tx1"/>
                </a:solidFill>
              </a:rPr>
              <a:t>FALSE</a:t>
            </a:r>
            <a:r>
              <a:rPr lang="en-IN" sz="2400" i="1" dirty="0">
                <a:solidFill>
                  <a:schemeClr val="tx1"/>
                </a:solidFill>
              </a:rPr>
              <a:t>);</a:t>
            </a:r>
            <a:br>
              <a:rPr lang="en-IN" sz="2400" i="1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}</a:t>
            </a:r>
            <a:br>
              <a:rPr lang="en-IN" sz="2400" dirty="0">
                <a:solidFill>
                  <a:schemeClr val="tx1"/>
                </a:solidFill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return </a:t>
            </a:r>
            <a:r>
              <a:rPr lang="en-IN" sz="2400" dirty="0" err="1">
                <a:solidFill>
                  <a:schemeClr val="tx1"/>
                </a:solidFill>
              </a:rPr>
              <a:t>ResponseEntity.</a:t>
            </a:r>
            <a:r>
              <a:rPr lang="en-IN" sz="2400" i="1" dirty="0" err="1">
                <a:solidFill>
                  <a:schemeClr val="tx1"/>
                </a:solidFill>
              </a:rPr>
              <a:t>ok</a:t>
            </a:r>
            <a:r>
              <a:rPr lang="en-IN" sz="2400" i="1" dirty="0">
                <a:solidFill>
                  <a:schemeClr val="tx1"/>
                </a:solidFill>
              </a:rPr>
              <a:t>().body(res);</a:t>
            </a:r>
            <a:br>
              <a:rPr lang="en-IN" sz="2400" i="1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89918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833" y="365855"/>
            <a:ext cx="11360800" cy="6254685"/>
          </a:xfrm>
        </p:spPr>
        <p:txBody>
          <a:bodyPr>
            <a:normAutofit/>
          </a:bodyPr>
          <a:lstStyle/>
          <a:p>
            <a:r>
              <a:rPr lang="en-IN" sz="2400" i="1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  <a:t>PATIENT  SERVICE METHOD </a:t>
            </a:r>
            <a:br>
              <a:rPr lang="en-IN" sz="2400" i="1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</a:br>
            <a:br>
              <a:rPr lang="en-IN" sz="2400" i="1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</a:br>
            <a:r>
              <a:rPr lang="en-IN" sz="2400" dirty="0">
                <a:solidFill>
                  <a:schemeClr val="tx1"/>
                </a:solidFill>
              </a:rPr>
              <a:t>public </a:t>
            </a:r>
            <a:r>
              <a:rPr lang="en-IN" sz="2400" dirty="0" err="1">
                <a:solidFill>
                  <a:schemeClr val="tx1"/>
                </a:solidFill>
              </a:rPr>
              <a:t>boolean</a:t>
            </a:r>
            <a:r>
              <a:rPr lang="en-IN" sz="2400" dirty="0">
                <a:solidFill>
                  <a:schemeClr val="tx1"/>
                </a:solidFill>
              </a:rPr>
              <a:t> </a:t>
            </a:r>
            <a:r>
              <a:rPr lang="en-IN" sz="2400" dirty="0" err="1">
                <a:solidFill>
                  <a:schemeClr val="tx1"/>
                </a:solidFill>
              </a:rPr>
              <a:t>existsByNumber</a:t>
            </a:r>
            <a:r>
              <a:rPr lang="en-IN" sz="2400" dirty="0">
                <a:solidFill>
                  <a:schemeClr val="tx1"/>
                </a:solidFill>
              </a:rPr>
              <a:t>(</a:t>
            </a:r>
            <a:r>
              <a:rPr lang="en-IN" sz="2400" dirty="0" err="1">
                <a:solidFill>
                  <a:schemeClr val="tx1"/>
                </a:solidFill>
              </a:rPr>
              <a:t>PatientDTO</a:t>
            </a:r>
            <a:r>
              <a:rPr lang="en-IN" sz="2400" dirty="0">
                <a:solidFill>
                  <a:schemeClr val="tx1"/>
                </a:solidFill>
              </a:rPr>
              <a:t> patient) {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Patient pat = </a:t>
            </a:r>
            <a:r>
              <a:rPr lang="en-IN" sz="2400" dirty="0" err="1">
                <a:solidFill>
                  <a:schemeClr val="tx1"/>
                </a:solidFill>
              </a:rPr>
              <a:t>pRepo.existsPatientByPMobileNo</a:t>
            </a:r>
            <a:r>
              <a:rPr lang="en-IN" sz="2400" dirty="0">
                <a:solidFill>
                  <a:schemeClr val="tx1"/>
                </a:solidFill>
              </a:rPr>
              <a:t>(</a:t>
            </a:r>
            <a:r>
              <a:rPr lang="en-IN" sz="2400" dirty="0" err="1">
                <a:solidFill>
                  <a:schemeClr val="tx1"/>
                </a:solidFill>
              </a:rPr>
              <a:t>patient.getpMobileNo</a:t>
            </a:r>
            <a:r>
              <a:rPr lang="en-IN" sz="2400" dirty="0">
                <a:solidFill>
                  <a:schemeClr val="tx1"/>
                </a:solidFill>
              </a:rPr>
              <a:t>());</a:t>
            </a:r>
            <a:br>
              <a:rPr lang="en-IN" sz="2400" dirty="0">
                <a:solidFill>
                  <a:schemeClr val="tx1"/>
                </a:solidFill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if(pat != null) {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return true;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}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else {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return false;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155407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20" y="295297"/>
            <a:ext cx="11776400" cy="5801028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1"/>
                </a:solidFill>
              </a:rPr>
              <a:t>PATIENT REPOSITORY</a:t>
            </a:r>
            <a:br>
              <a:rPr lang="en-IN" sz="2400" dirty="0">
                <a:solidFill>
                  <a:schemeClr val="tx1"/>
                </a:solidFill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package </a:t>
            </a:r>
            <a:r>
              <a:rPr lang="en-IN" sz="2400" dirty="0" err="1">
                <a:solidFill>
                  <a:schemeClr val="tx1"/>
                </a:solidFill>
              </a:rPr>
              <a:t>com.coforge.hms.repository</a:t>
            </a:r>
            <a:r>
              <a:rPr lang="en-IN" sz="2400" dirty="0">
                <a:solidFill>
                  <a:schemeClr val="tx1"/>
                </a:solidFill>
              </a:rPr>
              <a:t>;</a:t>
            </a:r>
            <a:br>
              <a:rPr lang="en-IN" sz="2400" dirty="0">
                <a:solidFill>
                  <a:schemeClr val="tx1"/>
                </a:solidFill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public interface </a:t>
            </a:r>
            <a:r>
              <a:rPr lang="en-IN" sz="2400" dirty="0" err="1">
                <a:solidFill>
                  <a:schemeClr val="tx1"/>
                </a:solidFill>
              </a:rPr>
              <a:t>PatientRepository</a:t>
            </a:r>
            <a:r>
              <a:rPr lang="en-IN" sz="2400" dirty="0">
                <a:solidFill>
                  <a:schemeClr val="tx1"/>
                </a:solidFill>
              </a:rPr>
              <a:t> extends </a:t>
            </a:r>
            <a:r>
              <a:rPr lang="en-IN" sz="2400" dirty="0" err="1">
                <a:solidFill>
                  <a:schemeClr val="tx1"/>
                </a:solidFill>
              </a:rPr>
              <a:t>JpaRepository</a:t>
            </a:r>
            <a:r>
              <a:rPr lang="en-IN" sz="2400" dirty="0">
                <a:solidFill>
                  <a:schemeClr val="tx1"/>
                </a:solidFill>
              </a:rPr>
              <a:t>&lt;Patient, Long&gt; {	</a:t>
            </a:r>
            <a:br>
              <a:rPr lang="en-IN" sz="2400" dirty="0">
                <a:solidFill>
                  <a:schemeClr val="tx1"/>
                </a:solidFill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@Query(value = "select * from #{#</a:t>
            </a:r>
            <a:r>
              <a:rPr lang="en-IN" sz="2400" dirty="0" err="1">
                <a:solidFill>
                  <a:schemeClr val="tx1"/>
                </a:solidFill>
              </a:rPr>
              <a:t>entityName</a:t>
            </a:r>
            <a:r>
              <a:rPr lang="en-IN" sz="2400" dirty="0">
                <a:solidFill>
                  <a:schemeClr val="tx1"/>
                </a:solidFill>
              </a:rPr>
              <a:t>} p where </a:t>
            </a:r>
            <a:r>
              <a:rPr lang="en-IN" sz="2400" dirty="0" err="1">
                <a:solidFill>
                  <a:schemeClr val="tx1"/>
                </a:solidFill>
              </a:rPr>
              <a:t>p.pid</a:t>
            </a:r>
            <a:r>
              <a:rPr lang="en-IN" sz="2400" dirty="0">
                <a:solidFill>
                  <a:schemeClr val="tx1"/>
                </a:solidFill>
              </a:rPr>
              <a:t>=?1", </a:t>
            </a:r>
            <a:r>
              <a:rPr lang="en-IN" sz="2400" dirty="0" err="1">
                <a:solidFill>
                  <a:schemeClr val="tx1"/>
                </a:solidFill>
              </a:rPr>
              <a:t>nativeQuery</a:t>
            </a:r>
            <a:r>
              <a:rPr lang="en-IN" sz="2400" dirty="0">
                <a:solidFill>
                  <a:schemeClr val="tx1"/>
                </a:solidFill>
              </a:rPr>
              <a:t> = true)	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public Patient </a:t>
            </a:r>
            <a:r>
              <a:rPr lang="en-IN" sz="2400" dirty="0" err="1">
                <a:solidFill>
                  <a:schemeClr val="tx1"/>
                </a:solidFill>
              </a:rPr>
              <a:t>getById</a:t>
            </a:r>
            <a:r>
              <a:rPr lang="en-IN" sz="2400" dirty="0">
                <a:solidFill>
                  <a:schemeClr val="tx1"/>
                </a:solidFill>
              </a:rPr>
              <a:t>(long </a:t>
            </a:r>
            <a:r>
              <a:rPr lang="en-IN" sz="2400" dirty="0" err="1">
                <a:solidFill>
                  <a:schemeClr val="tx1"/>
                </a:solidFill>
              </a:rPr>
              <a:t>pid</a:t>
            </a:r>
            <a:r>
              <a:rPr lang="en-IN" sz="2400" dirty="0">
                <a:solidFill>
                  <a:schemeClr val="tx1"/>
                </a:solidFill>
              </a:rPr>
              <a:t>);		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@Query(value = "select * from #{#</a:t>
            </a:r>
            <a:r>
              <a:rPr lang="en-IN" sz="2400" dirty="0" err="1">
                <a:solidFill>
                  <a:schemeClr val="tx1"/>
                </a:solidFill>
              </a:rPr>
              <a:t>entityName</a:t>
            </a:r>
            <a:r>
              <a:rPr lang="en-IN" sz="2400" dirty="0">
                <a:solidFill>
                  <a:schemeClr val="tx1"/>
                </a:solidFill>
              </a:rPr>
              <a:t>} p where </a:t>
            </a:r>
            <a:r>
              <a:rPr lang="en-IN" sz="2400" dirty="0" err="1">
                <a:solidFill>
                  <a:schemeClr val="tx1"/>
                </a:solidFill>
              </a:rPr>
              <a:t>p.pmobile</a:t>
            </a:r>
            <a:r>
              <a:rPr lang="en-IN" sz="2400" dirty="0">
                <a:solidFill>
                  <a:schemeClr val="tx1"/>
                </a:solidFill>
              </a:rPr>
              <a:t>=?1", </a:t>
            </a:r>
            <a:r>
              <a:rPr lang="en-IN" sz="2400" dirty="0" err="1">
                <a:solidFill>
                  <a:schemeClr val="tx1"/>
                </a:solidFill>
              </a:rPr>
              <a:t>nativeQuery</a:t>
            </a:r>
            <a:r>
              <a:rPr lang="en-IN" sz="2400" dirty="0">
                <a:solidFill>
                  <a:schemeClr val="tx1"/>
                </a:solidFill>
              </a:rPr>
              <a:t> = true)	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public Patient </a:t>
            </a:r>
            <a:r>
              <a:rPr lang="en-IN" sz="2400" dirty="0" err="1">
                <a:solidFill>
                  <a:schemeClr val="tx1"/>
                </a:solidFill>
              </a:rPr>
              <a:t>existsPatientByPMobileNo</a:t>
            </a:r>
            <a:r>
              <a:rPr lang="en-IN" sz="2400" dirty="0">
                <a:solidFill>
                  <a:schemeClr val="tx1"/>
                </a:solidFill>
              </a:rPr>
              <a:t>(long </a:t>
            </a:r>
            <a:r>
              <a:rPr lang="en-IN" sz="2400" dirty="0" err="1">
                <a:solidFill>
                  <a:schemeClr val="tx1"/>
                </a:solidFill>
              </a:rPr>
              <a:t>pMobileNo</a:t>
            </a:r>
            <a:r>
              <a:rPr lang="en-IN" sz="2400" dirty="0">
                <a:solidFill>
                  <a:schemeClr val="tx1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56302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0" y="521800"/>
            <a:ext cx="11360800" cy="587191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  Implementation</a:t>
            </a:r>
            <a:br>
              <a:rPr lang="en-IN" dirty="0">
                <a:solidFill>
                  <a:schemeClr val="tx1"/>
                </a:solidFill>
              </a:rPr>
            </a:br>
            <a:br>
              <a:rPr lang="en-IN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* Set up the Spring boot project</a:t>
            </a:r>
            <a:br>
              <a:rPr lang="en-IN" sz="2667" dirty="0">
                <a:solidFill>
                  <a:schemeClr val="tx1"/>
                </a:solidFill>
              </a:rPr>
            </a:b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* Configure database ,JPA, and application properties.</a:t>
            </a:r>
            <a:br>
              <a:rPr lang="en-IN" sz="2667" dirty="0">
                <a:solidFill>
                  <a:schemeClr val="tx1"/>
                </a:solidFill>
              </a:rPr>
            </a:b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* Create  user models, service and controller</a:t>
            </a:r>
            <a:br>
              <a:rPr lang="en-IN" sz="2667" dirty="0">
                <a:solidFill>
                  <a:schemeClr val="tx1"/>
                </a:solidFill>
              </a:rPr>
            </a:br>
            <a:br>
              <a:rPr lang="en-IN" sz="2667" dirty="0">
                <a:solidFill>
                  <a:schemeClr val="tx1"/>
                </a:solidFill>
              </a:rPr>
            </a:br>
            <a:endParaRPr lang="en-IN" sz="266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707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401" y="203200"/>
            <a:ext cx="9466767" cy="649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4128333" y="2169600"/>
            <a:ext cx="4502320" cy="211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-IN" dirty="0"/>
              <a:t>Customer</a:t>
            </a:r>
            <a:br>
              <a:rPr lang="en-IN" dirty="0"/>
            </a:br>
            <a:r>
              <a:rPr lang="en-IN" dirty="0"/>
              <a:t>(User)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4128484" y="4355907"/>
            <a:ext cx="3935200" cy="93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GB" dirty="0"/>
              <a:t>Frontend</a:t>
            </a:r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50288" y="0"/>
            <a:ext cx="16256000" cy="9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0" y="521800"/>
            <a:ext cx="11360800" cy="5531669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00131" y="-283535"/>
            <a:ext cx="16256000" cy="9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95150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0" y="521800"/>
            <a:ext cx="11360800" cy="5985325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34585" y="-198475"/>
            <a:ext cx="16256000" cy="9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3865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12" y="0"/>
            <a:ext cx="12187525" cy="6858000"/>
          </a:xfrm>
        </p:spPr>
        <p:txBody>
          <a:bodyPr>
            <a:normAutofit/>
          </a:bodyPr>
          <a:lstStyle/>
          <a:p>
            <a:r>
              <a:rPr lang="en-IN" sz="2667" dirty="0">
                <a:solidFill>
                  <a:schemeClr val="tx1"/>
                </a:solidFill>
              </a:rPr>
              <a:t> </a:t>
            </a:r>
            <a:r>
              <a:rPr lang="en-IN" sz="3200" dirty="0">
                <a:solidFill>
                  <a:schemeClr val="tx1"/>
                </a:solidFill>
              </a:rPr>
              <a:t>PATIENT SERVICES</a:t>
            </a:r>
            <a:br>
              <a:rPr lang="en-IN" sz="3200" dirty="0">
                <a:solidFill>
                  <a:schemeClr val="tx1"/>
                </a:solidFill>
              </a:rPr>
            </a:b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 err="1">
                <a:solidFill>
                  <a:schemeClr val="tx1"/>
                </a:solidFill>
              </a:rPr>
              <a:t>addPatient</a:t>
            </a:r>
            <a:r>
              <a:rPr lang="en-IN" sz="2667" dirty="0">
                <a:solidFill>
                  <a:schemeClr val="tx1"/>
                </a:solidFill>
              </a:rPr>
              <a:t>(patient: any): Observable&lt;any&gt;{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    return </a:t>
            </a:r>
            <a:r>
              <a:rPr lang="en-IN" sz="2667" dirty="0" err="1">
                <a:solidFill>
                  <a:schemeClr val="tx1"/>
                </a:solidFill>
              </a:rPr>
              <a:t>this.http.post</a:t>
            </a:r>
            <a:r>
              <a:rPr lang="en-IN" sz="2667" dirty="0">
                <a:solidFill>
                  <a:schemeClr val="tx1"/>
                </a:solidFill>
              </a:rPr>
              <a:t>(`${</a:t>
            </a:r>
            <a:r>
              <a:rPr lang="en-IN" sz="2667" dirty="0" err="1">
                <a:solidFill>
                  <a:schemeClr val="tx1"/>
                </a:solidFill>
              </a:rPr>
              <a:t>this.baseUrl</a:t>
            </a:r>
            <a:r>
              <a:rPr lang="en-IN" sz="2667" dirty="0">
                <a:solidFill>
                  <a:schemeClr val="tx1"/>
                </a:solidFill>
              </a:rPr>
              <a:t>}`, patient);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  }</a:t>
            </a:r>
            <a:br>
              <a:rPr lang="en-IN" sz="2667" dirty="0">
                <a:solidFill>
                  <a:schemeClr val="tx1"/>
                </a:solidFill>
              </a:rPr>
            </a:b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  </a:t>
            </a:r>
            <a:r>
              <a:rPr lang="en-IN" sz="2667" dirty="0" err="1">
                <a:solidFill>
                  <a:schemeClr val="tx1"/>
                </a:solidFill>
              </a:rPr>
              <a:t>updatePatient</a:t>
            </a:r>
            <a:r>
              <a:rPr lang="en-IN" sz="2667" dirty="0">
                <a:solidFill>
                  <a:schemeClr val="tx1"/>
                </a:solidFill>
              </a:rPr>
              <a:t>(id: number, patient: any): Observable&lt;any&gt; {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    return </a:t>
            </a:r>
            <a:r>
              <a:rPr lang="en-IN" sz="2667" dirty="0" err="1">
                <a:solidFill>
                  <a:schemeClr val="tx1"/>
                </a:solidFill>
              </a:rPr>
              <a:t>this.http.put</a:t>
            </a:r>
            <a:r>
              <a:rPr lang="en-IN" sz="2667" dirty="0">
                <a:solidFill>
                  <a:schemeClr val="tx1"/>
                </a:solidFill>
              </a:rPr>
              <a:t>(`${</a:t>
            </a:r>
            <a:r>
              <a:rPr lang="en-IN" sz="2667" dirty="0" err="1">
                <a:solidFill>
                  <a:schemeClr val="tx1"/>
                </a:solidFill>
              </a:rPr>
              <a:t>this.baseUrl</a:t>
            </a:r>
            <a:r>
              <a:rPr lang="en-IN" sz="2667" dirty="0">
                <a:solidFill>
                  <a:schemeClr val="tx1"/>
                </a:solidFill>
              </a:rPr>
              <a:t>}/${id}`, patient);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  }</a:t>
            </a:r>
            <a:br>
              <a:rPr lang="en-IN" sz="2667" dirty="0">
                <a:solidFill>
                  <a:schemeClr val="tx1"/>
                </a:solidFill>
              </a:rPr>
            </a:b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  </a:t>
            </a:r>
            <a:r>
              <a:rPr lang="en-IN" sz="2667" dirty="0" err="1">
                <a:solidFill>
                  <a:schemeClr val="tx1"/>
                </a:solidFill>
              </a:rPr>
              <a:t>deletePatient</a:t>
            </a:r>
            <a:r>
              <a:rPr lang="en-IN" sz="2667" dirty="0">
                <a:solidFill>
                  <a:schemeClr val="tx1"/>
                </a:solidFill>
              </a:rPr>
              <a:t>(id: number): Observable&lt;any&gt;{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    return </a:t>
            </a:r>
            <a:r>
              <a:rPr lang="en-IN" sz="2667" dirty="0" err="1">
                <a:solidFill>
                  <a:schemeClr val="tx1"/>
                </a:solidFill>
              </a:rPr>
              <a:t>this.http.delete</a:t>
            </a:r>
            <a:r>
              <a:rPr lang="en-IN" sz="2667" dirty="0">
                <a:solidFill>
                  <a:schemeClr val="tx1"/>
                </a:solidFill>
              </a:rPr>
              <a:t>(`${</a:t>
            </a:r>
            <a:r>
              <a:rPr lang="en-IN" sz="2667" dirty="0" err="1">
                <a:solidFill>
                  <a:schemeClr val="tx1"/>
                </a:solidFill>
              </a:rPr>
              <a:t>this.baseUrl</a:t>
            </a:r>
            <a:r>
              <a:rPr lang="en-IN" sz="2667" dirty="0">
                <a:solidFill>
                  <a:schemeClr val="tx1"/>
                </a:solidFill>
              </a:rPr>
              <a:t>}/${id}`);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  }</a:t>
            </a:r>
            <a:br>
              <a:rPr lang="en-IN" sz="2667" dirty="0">
                <a:solidFill>
                  <a:schemeClr val="tx1"/>
                </a:solidFill>
              </a:rPr>
            </a:br>
            <a:br>
              <a:rPr lang="en-IN" sz="2667" dirty="0">
                <a:solidFill>
                  <a:schemeClr val="accent1"/>
                </a:solidFill>
              </a:rPr>
            </a:br>
            <a:r>
              <a:rPr lang="en-IN" sz="2667" dirty="0">
                <a:solidFill>
                  <a:schemeClr val="accent1"/>
                </a:solidFill>
              </a:rPr>
              <a:t> </a:t>
            </a:r>
            <a:br>
              <a:rPr lang="en-IN" sz="2667" dirty="0">
                <a:solidFill>
                  <a:schemeClr val="accent1"/>
                </a:solidFill>
              </a:rPr>
            </a:br>
            <a:endParaRPr lang="en-IN" sz="26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876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0" y="521800"/>
            <a:ext cx="11360800" cy="6027856"/>
          </a:xfrm>
        </p:spPr>
        <p:txBody>
          <a:bodyPr>
            <a:normAutofit/>
          </a:bodyPr>
          <a:lstStyle/>
          <a:p>
            <a:br>
              <a:rPr lang="en-IN" sz="2400" dirty="0">
                <a:solidFill>
                  <a:schemeClr val="accent1"/>
                </a:solidFill>
              </a:rPr>
            </a:br>
            <a:r>
              <a:rPr lang="en-IN" sz="2667" dirty="0">
                <a:solidFill>
                  <a:schemeClr val="accent1"/>
                </a:solidFill>
              </a:rPr>
              <a:t> </a:t>
            </a:r>
            <a:r>
              <a:rPr lang="en-IN" sz="2667" dirty="0" err="1">
                <a:solidFill>
                  <a:schemeClr val="tx1"/>
                </a:solidFill>
              </a:rPr>
              <a:t>getAllPatient</a:t>
            </a:r>
            <a:r>
              <a:rPr lang="en-IN" sz="2667" dirty="0">
                <a:solidFill>
                  <a:schemeClr val="tx1"/>
                </a:solidFill>
              </a:rPr>
              <a:t>(): Observable&lt;any&gt;{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    return </a:t>
            </a:r>
            <a:r>
              <a:rPr lang="en-IN" sz="2667" dirty="0" err="1">
                <a:solidFill>
                  <a:schemeClr val="tx1"/>
                </a:solidFill>
              </a:rPr>
              <a:t>this.http.get</a:t>
            </a:r>
            <a:r>
              <a:rPr lang="en-IN" sz="2667" dirty="0">
                <a:solidFill>
                  <a:schemeClr val="tx1"/>
                </a:solidFill>
              </a:rPr>
              <a:t>(`${</a:t>
            </a:r>
            <a:r>
              <a:rPr lang="en-IN" sz="2667" dirty="0" err="1">
                <a:solidFill>
                  <a:schemeClr val="tx1"/>
                </a:solidFill>
              </a:rPr>
              <a:t>this.baseUrl</a:t>
            </a:r>
            <a:r>
              <a:rPr lang="en-IN" sz="2667" dirty="0">
                <a:solidFill>
                  <a:schemeClr val="tx1"/>
                </a:solidFill>
              </a:rPr>
              <a:t>}`);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  }</a:t>
            </a:r>
            <a:br>
              <a:rPr lang="en-IN" sz="2667" dirty="0">
                <a:solidFill>
                  <a:schemeClr val="tx1"/>
                </a:solidFill>
              </a:rPr>
            </a:b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  </a:t>
            </a:r>
            <a:r>
              <a:rPr lang="en-IN" sz="2667" dirty="0" err="1">
                <a:solidFill>
                  <a:schemeClr val="tx1"/>
                </a:solidFill>
              </a:rPr>
              <a:t>getPatientById</a:t>
            </a:r>
            <a:r>
              <a:rPr lang="en-IN" sz="2667" dirty="0">
                <a:solidFill>
                  <a:schemeClr val="tx1"/>
                </a:solidFill>
              </a:rPr>
              <a:t>(id: number): Observable&lt;any&gt;{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    return </a:t>
            </a:r>
            <a:r>
              <a:rPr lang="en-IN" sz="2667" dirty="0" err="1">
                <a:solidFill>
                  <a:schemeClr val="tx1"/>
                </a:solidFill>
              </a:rPr>
              <a:t>this.http.get</a:t>
            </a:r>
            <a:r>
              <a:rPr lang="en-IN" sz="2667" dirty="0">
                <a:solidFill>
                  <a:schemeClr val="tx1"/>
                </a:solidFill>
              </a:rPr>
              <a:t>(`${</a:t>
            </a:r>
            <a:r>
              <a:rPr lang="en-IN" sz="2667" dirty="0" err="1">
                <a:solidFill>
                  <a:schemeClr val="tx1"/>
                </a:solidFill>
              </a:rPr>
              <a:t>this.baseUrl</a:t>
            </a:r>
            <a:r>
              <a:rPr lang="en-IN" sz="2667" dirty="0">
                <a:solidFill>
                  <a:schemeClr val="tx1"/>
                </a:solidFill>
              </a:rPr>
              <a:t>}/${id}`);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  }</a:t>
            </a:r>
            <a:br>
              <a:rPr lang="en-IN" sz="2667" dirty="0">
                <a:solidFill>
                  <a:schemeClr val="tx1"/>
                </a:solidFill>
              </a:rPr>
            </a:b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  </a:t>
            </a:r>
            <a:r>
              <a:rPr lang="en-IN" sz="2667" dirty="0" err="1">
                <a:solidFill>
                  <a:schemeClr val="tx1"/>
                </a:solidFill>
              </a:rPr>
              <a:t>checkIsAvailable</a:t>
            </a:r>
            <a:r>
              <a:rPr lang="en-IN" sz="2667" dirty="0">
                <a:solidFill>
                  <a:schemeClr val="tx1"/>
                </a:solidFill>
              </a:rPr>
              <a:t>(</a:t>
            </a:r>
            <a:r>
              <a:rPr lang="en-IN" sz="2667" dirty="0" err="1">
                <a:solidFill>
                  <a:schemeClr val="tx1"/>
                </a:solidFill>
              </a:rPr>
              <a:t>pat:any</a:t>
            </a:r>
            <a:r>
              <a:rPr lang="en-IN" sz="2667" dirty="0">
                <a:solidFill>
                  <a:schemeClr val="tx1"/>
                </a:solidFill>
              </a:rPr>
              <a:t>): Observable&lt;any&gt;{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    return </a:t>
            </a:r>
            <a:r>
              <a:rPr lang="en-IN" sz="2667" dirty="0" err="1">
                <a:solidFill>
                  <a:schemeClr val="tx1"/>
                </a:solidFill>
              </a:rPr>
              <a:t>this.http.post</a:t>
            </a:r>
            <a:r>
              <a:rPr lang="en-IN" sz="2667" dirty="0">
                <a:solidFill>
                  <a:schemeClr val="tx1"/>
                </a:solidFill>
              </a:rPr>
              <a:t>(`${</a:t>
            </a:r>
            <a:r>
              <a:rPr lang="en-IN" sz="2667" dirty="0" err="1">
                <a:solidFill>
                  <a:schemeClr val="tx1"/>
                </a:solidFill>
              </a:rPr>
              <a:t>this.baseUrl</a:t>
            </a:r>
            <a:r>
              <a:rPr lang="en-IN" sz="2667" dirty="0">
                <a:solidFill>
                  <a:schemeClr val="tx1"/>
                </a:solidFill>
              </a:rPr>
              <a:t>}/check`, pat);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  }</a:t>
            </a:r>
            <a:br>
              <a:rPr lang="en-IN" sz="2667" dirty="0">
                <a:solidFill>
                  <a:schemeClr val="tx1"/>
                </a:solidFill>
              </a:rPr>
            </a:br>
            <a:br>
              <a:rPr lang="en-IN" sz="2667" dirty="0">
                <a:solidFill>
                  <a:schemeClr val="tx1"/>
                </a:solidFill>
              </a:rPr>
            </a:br>
            <a:endParaRPr lang="en-IN" sz="266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8954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335686"/>
          </a:xfrm>
        </p:spPr>
        <p:txBody>
          <a:bodyPr/>
          <a:lstStyle/>
          <a:p>
            <a:r>
              <a:rPr lang="en-IN" sz="2000" dirty="0">
                <a:solidFill>
                  <a:schemeClr val="tx1"/>
                </a:solidFill>
              </a:rPr>
              <a:t>Here we are using some methods in frontend</a:t>
            </a:r>
            <a:br>
              <a:rPr lang="en-IN" sz="2000" dirty="0">
                <a:solidFill>
                  <a:schemeClr val="tx1"/>
                </a:solidFill>
              </a:rPr>
            </a:br>
            <a:br>
              <a:rPr lang="en-IN" sz="2000" dirty="0">
                <a:solidFill>
                  <a:schemeClr val="tx1"/>
                </a:solidFill>
              </a:rPr>
            </a:br>
            <a:r>
              <a:rPr lang="en-IN" sz="2000" dirty="0">
                <a:solidFill>
                  <a:schemeClr val="tx1"/>
                </a:solidFill>
              </a:rPr>
              <a:t>*  </a:t>
            </a:r>
            <a:r>
              <a:rPr lang="en-US" sz="2000" dirty="0">
                <a:solidFill>
                  <a:schemeClr val="tx1"/>
                </a:solidFill>
              </a:rPr>
              <a:t>Get test()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*  get patient ()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*  </a:t>
            </a:r>
            <a:r>
              <a:rPr lang="en-US" sz="2000" dirty="0" err="1">
                <a:solidFill>
                  <a:schemeClr val="tx1"/>
                </a:solidFill>
              </a:rPr>
              <a:t>onsubmit</a:t>
            </a:r>
            <a:r>
              <a:rPr lang="en-US" sz="2000" dirty="0">
                <a:solidFill>
                  <a:schemeClr val="tx1"/>
                </a:solidFill>
              </a:rPr>
              <a:t>()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*  check ()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*  update ()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*  save()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*  go to next()</a:t>
            </a:r>
            <a:br>
              <a:rPr lang="en-IN" sz="2000" dirty="0">
                <a:solidFill>
                  <a:schemeClr val="tx1"/>
                </a:solidFill>
              </a:rPr>
            </a:br>
            <a:br>
              <a:rPr lang="en-IN" sz="2000" dirty="0">
                <a:solidFill>
                  <a:schemeClr val="tx1"/>
                </a:solidFill>
              </a:rPr>
            </a:br>
            <a:br>
              <a:rPr lang="en-IN" sz="2000" dirty="0">
                <a:solidFill>
                  <a:schemeClr val="tx1"/>
                </a:solidFill>
              </a:rPr>
            </a:br>
            <a:br>
              <a:rPr lang="en-IN" sz="2000" dirty="0">
                <a:solidFill>
                  <a:schemeClr val="tx1"/>
                </a:solidFill>
              </a:rPr>
            </a:br>
            <a:endParaRPr lang="en-I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8088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1658E-FF47-440B-AAF3-C32C76BA9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40" y="2559424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421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200" y="203200"/>
            <a:ext cx="8890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/>
              <a:t>Setup Spring Boot Project</a:t>
            </a: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-GB"/>
              <a:t>Configure Spring Datasource, JPA, App properties</a:t>
            </a: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-GB"/>
              <a:t>Create models</a:t>
            </a: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-GB"/>
              <a:t>Implement Repositories &amp; Configure Spring Security</a:t>
            </a:r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415600" y="52180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Implementation</a:t>
            </a: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/>
              <a:t>Implement User Details &amp; User Details Service</a:t>
            </a: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-GB"/>
              <a:t>Filter the Requests</a:t>
            </a: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-GB"/>
              <a:t>Create JWT Utility class</a:t>
            </a: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-GB"/>
              <a:t>Handle Authentication Exception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4128333" y="2169600"/>
            <a:ext cx="3935200" cy="211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-GB"/>
              <a:t>Login </a:t>
            </a:r>
            <a:endParaRPr/>
          </a:p>
          <a:p>
            <a:pPr algn="ctr">
              <a:spcBef>
                <a:spcPts val="0"/>
              </a:spcBef>
            </a:pPr>
            <a:r>
              <a:rPr lang="en-GB"/>
              <a:t>&amp; </a:t>
            </a:r>
            <a:endParaRPr/>
          </a:p>
          <a:p>
            <a:pPr algn="ctr">
              <a:spcBef>
                <a:spcPts val="0"/>
              </a:spcBef>
            </a:pPr>
            <a:r>
              <a:rPr lang="en-GB"/>
              <a:t>Registration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4240779" y="4997592"/>
            <a:ext cx="3935200" cy="93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GB" dirty="0"/>
              <a:t>Frontend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15600" y="52180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Overview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/>
              <a:t>Form data will be validated by front end before being sent to back end</a:t>
            </a: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-GB"/>
              <a:t>Depending on user’s roles (Admin, User) navigation bar changes its items automatically</a:t>
            </a: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-GB"/>
              <a:t>Services contain methods for sending HTTP requests &amp; receiving responses</a:t>
            </a:r>
            <a:endParaRPr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179</TotalTime>
  <Words>1773</Words>
  <Application>Microsoft Office PowerPoint</Application>
  <PresentationFormat>Widescreen</PresentationFormat>
  <Paragraphs>201</Paragraphs>
  <Slides>57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Arial</vt:lpstr>
      <vt:lpstr>Arial Black</vt:lpstr>
      <vt:lpstr>Bahnschrift Light</vt:lpstr>
      <vt:lpstr>Calibri</vt:lpstr>
      <vt:lpstr>Century Gothic</vt:lpstr>
      <vt:lpstr>Myanmar Text</vt:lpstr>
      <vt:lpstr>Open Sans</vt:lpstr>
      <vt:lpstr>Times New Roman</vt:lpstr>
      <vt:lpstr>Wingdings 3</vt:lpstr>
      <vt:lpstr>Ion</vt:lpstr>
      <vt:lpstr>PowerPoint Presentation</vt:lpstr>
      <vt:lpstr>Login  &amp;  Registration</vt:lpstr>
      <vt:lpstr>Overview</vt:lpstr>
      <vt:lpstr>PowerPoint Presentation</vt:lpstr>
      <vt:lpstr>PowerPoint Presentation</vt:lpstr>
      <vt:lpstr>PowerPoint Presentation</vt:lpstr>
      <vt:lpstr>Implementation</vt:lpstr>
      <vt:lpstr>Login  &amp;  Registration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</vt:lpstr>
      <vt:lpstr>Admin</vt:lpstr>
      <vt:lpstr>Login As a Admin</vt:lpstr>
      <vt:lpstr>Output of code</vt:lpstr>
      <vt:lpstr>Database</vt:lpstr>
      <vt:lpstr>Database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Front End Admin</vt:lpstr>
      <vt:lpstr>ADMIN:</vt:lpstr>
      <vt:lpstr>Project Structure:</vt:lpstr>
      <vt:lpstr>Admin Login</vt:lpstr>
      <vt:lpstr>LOGIN AS ADMIN:</vt:lpstr>
      <vt:lpstr>ADMIN PAGE:</vt:lpstr>
      <vt:lpstr>Admin Access :</vt:lpstr>
      <vt:lpstr>Admin Page:</vt:lpstr>
      <vt:lpstr>Patient :</vt:lpstr>
      <vt:lpstr>Customer (User)</vt:lpstr>
      <vt:lpstr>Overview</vt:lpstr>
      <vt:lpstr>PowerPoint Presentation</vt:lpstr>
      <vt:lpstr>PATIENT CONTROLLER METHOD @PostMapping(value="/patient) public ResponseEntity&lt;PatientDTO&gt; addPatient(@RequestBody PatientDTO patient)   PatientDTO patDTO = patientServiceImpl.save(patient); return ResponseEntity.ok().body(patDTO);  PATIENT  SERVICE METHOD public PatientDTO save(PatientDTO patientDTO) { Patient patient = convertDTOtoModel(patientDTO); // convert dto to model for database interaction pRepo.save(patient); return convertModelToDTO(patient); </vt:lpstr>
      <vt:lpstr>PATIENT CONTROLLER METHOD   @PutMapping (value="/patient/{id public ResponseEntity &lt;PatientDTO&gt; updatePatient (@RequestBody PatientDTO patient), @PathVariable("id") long patId) throws Exception {  PatientDTO patDTO = patientServiceImpl.update(patient, patId); return ResponseEntity.ok().body(patDTO); } </vt:lpstr>
      <vt:lpstr> PATIENT  SERVICE METHOD public PatientDTO update(PatientDTO patient, long pid) throws Exception { PatientDTO cpyPat = getById(pid);  cpyPat.setpName(patient.getpName()); cpyPat.setpAdd(patient.getpAdd()); cpyPat.setpDob(patient.getpDob()); cpyPat.setpMobileNo(patient.getpMobileNo()); cpyPat.setDoc(patient.getDoc()); cpyPat.setTest(patient.getTest()); Patient pat = convertDTOtoModel(cpyPat); pRepo.save(pat); //step2 return convertModelToDTO(pat); //step 3 } </vt:lpstr>
      <vt:lpstr>PowerPoint Presentation</vt:lpstr>
      <vt:lpstr>PATIENT CONTROLLER METHOD @DeleteMapping(value="/patient/{id}") public Map&lt;String, Boolean&gt; deletePatient(@PathVariable long id) throws Exception { return patientServiceImpl.delete(id); }  PATIENT  SERVICE METHOD public PatientDTO getById(long pid) throws Exception { Patient  patient = pRepo.findById(pid) .orElseThrow(() -&gt; new Exception("ID NOT FOUND EXCEPTION :::: " + pid)); return convertModelToDTO(patient); }</vt:lpstr>
      <vt:lpstr>PATIENT CONTROLLER METHOD  @GetMapping(value="/patient/{id public ResponseEntity&lt;PatientDTO&gt; findById(@PathVariable long id) throws Exception { PatientDTO patDTO =  patientServiceImpl.getById(id); return ResponseEntity.ok().body(patDTO); } PATIENT  SERVICE METHOD public List&lt;PatientDTO&gt; getAll() { List&lt;Patient&gt; patientList = pRepo.findAll(); List&lt;PatientDTO&gt; patientDTOList = new ArrayList&lt;&gt;(); for(Patient patient : patientList) { patientDTOList.add(convertModelToDTO(patient)); } return patientDTOList; } </vt:lpstr>
      <vt:lpstr>PATIENT CONTROLLER METHOD   @PostMapping(value = "/patient/check") public ResponseEntity&lt;Map&lt;String, Boolean&gt;&gt; isExists(@RequestBody PatientDTO patient){ Map&lt;String, Boolean&gt; res = new HashMap&lt;&gt;(); if(patientServiceImpl.existsByNumber(patient)) { res.put("available", Boolean.TRUE); }else { res.put("available", Boolean.FALSE); }  return ResponseEntity.ok().body(res); }</vt:lpstr>
      <vt:lpstr>PATIENT  SERVICE METHOD   public boolean existsByNumber(PatientDTO patient) { Patient pat = pRepo.existsPatientByPMobileNo(patient.getpMobileNo());  if(pat != null) { return true; } else { return false; }</vt:lpstr>
      <vt:lpstr>PATIENT REPOSITORY  package com.coforge.hms.repository;  public interface PatientRepository extends JpaRepository&lt;Patient, Long&gt; {   @Query(value = "select * from #{#entityName} p where p.pid=?1", nativeQuery = true)  public Patient getById(long pid);   @Query(value = "select * from #{#entityName} p where p.pmobile=?1", nativeQuery = true)  public Patient existsPatientByPMobileNo(long pMobileNo);</vt:lpstr>
      <vt:lpstr>  Implementation  * Set up the Spring boot project  * Configure database ,JPA, and application properties.  * Create  user models, service and controller  </vt:lpstr>
      <vt:lpstr>Customer (User)</vt:lpstr>
      <vt:lpstr>PowerPoint Presentation</vt:lpstr>
      <vt:lpstr>PowerPoint Presentation</vt:lpstr>
      <vt:lpstr>PowerPoint Presentation</vt:lpstr>
      <vt:lpstr> PATIENT SERVICES  addPatient(patient: any): Observable&lt;any&gt;{     return this.http.post(`${this.baseUrl}`, patient);   }    updatePatient(id: number, patient: any): Observable&lt;any&gt; {     return this.http.put(`${this.baseUrl}/${id}`, patient);   }    deletePatient(id: number): Observable&lt;any&gt;{     return this.http.delete(`${this.baseUrl}/${id}`);   }    </vt:lpstr>
      <vt:lpstr>  getAllPatient(): Observable&lt;any&gt;{     return this.http.get(`${this.baseUrl}`);   }    getPatientById(id: number): Observable&lt;any&gt;{     return this.http.get(`${this.baseUrl}/${id}`);   }    checkIsAvailable(pat:any): Observable&lt;any&gt;{     return this.http.post(`${this.baseUrl}/check`, pat);   }  </vt:lpstr>
      <vt:lpstr>Here we are using some methods in frontend  *  Get test() *  get patient () *  onsubmit() *  check () *  update () *  save() *  go to next()   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Dinesh Kumar</dc:creator>
  <cp:lastModifiedBy>Dinesh Kumar</cp:lastModifiedBy>
  <cp:revision>12</cp:revision>
  <dcterms:created xsi:type="dcterms:W3CDTF">2022-03-29T07:32:58Z</dcterms:created>
  <dcterms:modified xsi:type="dcterms:W3CDTF">2022-03-30T03:01:35Z</dcterms:modified>
</cp:coreProperties>
</file>